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256" r:id="rId2"/>
    <p:sldId id="257" r:id="rId3"/>
    <p:sldId id="259" r:id="rId4"/>
    <p:sldId id="258" r:id="rId5"/>
    <p:sldId id="260" r:id="rId6"/>
    <p:sldId id="262" r:id="rId7"/>
    <p:sldId id="263" r:id="rId8"/>
    <p:sldId id="264" r:id="rId9"/>
    <p:sldId id="265" r:id="rId10"/>
    <p:sldId id="266" r:id="rId11"/>
    <p:sldId id="268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9" r:id="rId33"/>
    <p:sldId id="288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7" r:id="rId51"/>
    <p:sldId id="306" r:id="rId52"/>
    <p:sldId id="308" r:id="rId53"/>
    <p:sldId id="309" r:id="rId54"/>
    <p:sldId id="310" r:id="rId55"/>
    <p:sldId id="314" r:id="rId56"/>
    <p:sldId id="311" r:id="rId57"/>
    <p:sldId id="312" r:id="rId58"/>
    <p:sldId id="313" r:id="rId59"/>
    <p:sldId id="315" r:id="rId60"/>
    <p:sldId id="316" r:id="rId61"/>
  </p:sldIdLst>
  <p:sldSz cx="9144000" cy="5143500" type="screen16x9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94" d="100"/>
          <a:sy n="194" d="100"/>
        </p:scale>
        <p:origin x="-800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interSettings" Target="printerSettings/printerSettings1.bin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17.pn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5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23913-04A1-4644-A8EF-25DBD43DDBD8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C8557D-6E62-C940-8126-3F1E326FBC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880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6603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pic5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60077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pic6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36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37201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pic7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72312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pic8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pic9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38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65719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（这里用</a:t>
            </a:r>
            <a:r>
              <a:rPr kumimoji="1" lang="en-US" altLang="zh-CN" dirty="0" smtClean="0"/>
              <a:t>Pig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Latin</a:t>
            </a:r>
            <a:r>
              <a:rPr kumimoji="1" lang="zh-CN" altLang="en-US" dirty="0" smtClean="0"/>
              <a:t>那几张图，表示一下上边简单的用户</a:t>
            </a:r>
            <a:r>
              <a:rPr kumimoji="1" lang="en-US" altLang="zh-CN" dirty="0" smtClean="0"/>
              <a:t>query</a:t>
            </a:r>
            <a:r>
              <a:rPr kumimoji="1" lang="zh-CN" altLang="en-US" dirty="0" smtClean="0"/>
              <a:t>，会有一个复杂的后台系统来执行）？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40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83122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pic10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43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02272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pic11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44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5319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pic16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45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8864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pic15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46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59190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smtClean="0"/>
              <a:t>pic14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47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60979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138730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pic17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48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8265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pic18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49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87453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pic19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50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565165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pic20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pic21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51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65534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pic22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56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69106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pic23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57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60708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pic24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58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59379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smtClean="0"/>
              <a:t>pic25</a:t>
            </a:r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59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6447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5450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pic1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1474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pic2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4901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pic3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018278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1673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pic26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624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pic4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2285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6651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1679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4041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9015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59723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4351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242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26513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5777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6797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9242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图片 7" descr="logo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4" y="118391"/>
            <a:ext cx="884392" cy="66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179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jp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jp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tat.berkeley.edu/~binyu/ps/papers2014/IMS-pres-address14-yu.pdf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jp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8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9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0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/>
            </a:r>
            <a:b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</a:br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大数据系统基础 </a:t>
            </a:r>
            <a: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</a:t>
            </a:r>
            <a:b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</a:br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第一讲：概论</a:t>
            </a:r>
            <a:r>
              <a:rPr kumimoji="1"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/>
            </a:r>
            <a:br>
              <a:rPr kumimoji="1"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</a:b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清华大学</a:t>
            </a:r>
            <a:endParaRPr lang="en-US" altLang="zh-CN" b="1" dirty="0" smtClean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  <a:p>
            <a:r>
              <a:rPr lang="zh-CN" alt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徐葳</a:t>
            </a:r>
            <a:endParaRPr lang="en-US" altLang="zh-CN" b="1" dirty="0" smtClean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1112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sz="3200" dirty="0" smtClean="0"/>
              <a:t>作业/考试形式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9757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大数据的特点及对系统的新挑战</a:t>
            </a: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7703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大数据是一个热门话题</a:t>
            </a:r>
            <a:endParaRPr kumimoji="1"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457200" y="1082044"/>
            <a:ext cx="34431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/>
              <a:t>“How President Obama’s Campaign Used Big Data to Rally Individual Voters”</a:t>
            </a:r>
          </a:p>
          <a:p>
            <a:pPr algn="ctr"/>
            <a:r>
              <a:rPr kumimoji="1" lang="en-US" altLang="zh-CN" sz="1200" dirty="0" smtClean="0"/>
              <a:t>- MIT Technology Review, December 2012</a:t>
            </a:r>
            <a:endParaRPr kumimoji="1" lang="zh-CN" altLang="en-US" sz="1200" dirty="0"/>
          </a:p>
        </p:txBody>
      </p:sp>
      <p:sp>
        <p:nvSpPr>
          <p:cNvPr id="5" name="矩形 4"/>
          <p:cNvSpPr/>
          <p:nvPr/>
        </p:nvSpPr>
        <p:spPr>
          <a:xfrm>
            <a:off x="5042370" y="1140444"/>
            <a:ext cx="342805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“4.4 million jobs that will be created worldwide to support Big Data by 2015”</a:t>
            </a:r>
          </a:p>
          <a:p>
            <a:pPr algn="ctr"/>
            <a:r>
              <a:rPr kumimoji="1" lang="en-US" altLang="zh-CN" sz="1200" dirty="0" smtClean="0"/>
              <a:t>- IBM, August 2013</a:t>
            </a:r>
            <a:endParaRPr kumimoji="1" lang="zh-CN" altLang="en-US" sz="1200" dirty="0"/>
          </a:p>
        </p:txBody>
      </p:sp>
      <p:sp>
        <p:nvSpPr>
          <p:cNvPr id="6" name="矩形 5"/>
          <p:cNvSpPr/>
          <p:nvPr/>
        </p:nvSpPr>
        <p:spPr>
          <a:xfrm>
            <a:off x="1228608" y="2410252"/>
            <a:ext cx="302918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“Data Scientist: The Sexist Job of the 21th Century”</a:t>
            </a:r>
          </a:p>
          <a:p>
            <a:pPr algn="ctr"/>
            <a:r>
              <a:rPr kumimoji="1" lang="en-US" altLang="zh-CN" sz="1200" dirty="0" smtClean="0"/>
              <a:t>- Harvard Business Review, October 2012</a:t>
            </a:r>
            <a:endParaRPr kumimoji="1" lang="zh-CN" altLang="en-US" sz="1200" dirty="0"/>
          </a:p>
        </p:txBody>
      </p:sp>
      <p:sp>
        <p:nvSpPr>
          <p:cNvPr id="7" name="矩形 6"/>
          <p:cNvSpPr/>
          <p:nvPr/>
        </p:nvSpPr>
        <p:spPr>
          <a:xfrm>
            <a:off x="5127037" y="2748919"/>
            <a:ext cx="2906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“CFOs Ignore Big Data at Their Peril”</a:t>
            </a:r>
          </a:p>
          <a:p>
            <a:pPr algn="ctr"/>
            <a:r>
              <a:rPr kumimoji="1" lang="en-US" altLang="zh-CN" sz="1200" dirty="0" smtClean="0"/>
              <a:t>-Wall Street Journal, July 2013</a:t>
            </a:r>
            <a:endParaRPr kumimoji="1" lang="zh-CN" altLang="en-US" sz="1200" dirty="0"/>
          </a:p>
        </p:txBody>
      </p:sp>
      <p:sp>
        <p:nvSpPr>
          <p:cNvPr id="8" name="矩形 7"/>
          <p:cNvSpPr/>
          <p:nvPr/>
        </p:nvSpPr>
        <p:spPr>
          <a:xfrm>
            <a:off x="686740" y="3460277"/>
            <a:ext cx="27563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“The NSA’s Big Data Problem”</a:t>
            </a:r>
          </a:p>
          <a:p>
            <a:pPr algn="ctr"/>
            <a:r>
              <a:rPr kumimoji="1" lang="en-US" altLang="zh-CN" sz="1200" dirty="0" smtClean="0"/>
              <a:t>-Time, </a:t>
            </a:r>
            <a:r>
              <a:rPr kumimoji="1" lang="en-US" altLang="zh-CN" sz="1200" dirty="0"/>
              <a:t>J</a:t>
            </a:r>
            <a:r>
              <a:rPr kumimoji="1" lang="en-US" altLang="zh-CN" sz="1200" dirty="0" smtClean="0"/>
              <a:t>une 2013</a:t>
            </a:r>
            <a:endParaRPr kumimoji="1" lang="zh-CN" altLang="en-US" sz="1200" dirty="0"/>
          </a:p>
        </p:txBody>
      </p:sp>
      <p:sp>
        <p:nvSpPr>
          <p:cNvPr id="9" name="矩形 8"/>
          <p:cNvSpPr/>
          <p:nvPr/>
        </p:nvSpPr>
        <p:spPr>
          <a:xfrm>
            <a:off x="5277556" y="3951344"/>
            <a:ext cx="275637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“Data, Data Everywhere”</a:t>
            </a:r>
          </a:p>
          <a:p>
            <a:pPr algn="ctr"/>
            <a:r>
              <a:rPr kumimoji="1" lang="en-US" altLang="zh-CN" sz="1200" dirty="0" smtClean="0"/>
              <a:t>-The Economist, February 2010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46756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目前普遍认为，大数据是广大的商机</a:t>
            </a:r>
            <a:endParaRPr kumimoji="1" lang="zh-CN" altLang="en-US" sz="3200" dirty="0"/>
          </a:p>
        </p:txBody>
      </p:sp>
      <p:sp>
        <p:nvSpPr>
          <p:cNvPr id="4" name="矩形 3"/>
          <p:cNvSpPr/>
          <p:nvPr/>
        </p:nvSpPr>
        <p:spPr>
          <a:xfrm>
            <a:off x="457200" y="1063229"/>
            <a:ext cx="4572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kumimoji="1" lang="en-US" altLang="zh-CN" dirty="0" smtClean="0"/>
              <a:t>IBS’s CEO, </a:t>
            </a:r>
            <a:r>
              <a:rPr kumimoji="1" lang="en-US" altLang="zh-CN" dirty="0" err="1" smtClean="0"/>
              <a:t>Ginni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Rometty</a:t>
            </a:r>
            <a:r>
              <a:rPr kumimoji="1" lang="en-US" altLang="zh-CN" dirty="0" smtClean="0"/>
              <a:t> calls Big Data “</a:t>
            </a:r>
            <a:r>
              <a:rPr kumimoji="1" lang="en-US" altLang="zh-CN" u="sng" dirty="0" smtClean="0"/>
              <a:t>the next natural resource</a:t>
            </a:r>
            <a:r>
              <a:rPr kumimoji="1" lang="en-US" altLang="zh-CN" dirty="0" smtClean="0"/>
              <a:t>” and believes it will change how decisions are made, how value is created and how value is delivered.</a:t>
            </a:r>
          </a:p>
          <a:p>
            <a:pPr algn="ctr"/>
            <a:r>
              <a:rPr kumimoji="1" lang="en-US" altLang="zh-CN" sz="1200" dirty="0" smtClean="0"/>
              <a:t>- </a:t>
            </a:r>
            <a:r>
              <a:rPr kumimoji="1" lang="en-US" altLang="zh-CN" sz="1200" dirty="0" err="1" smtClean="0"/>
              <a:t>Forbers</a:t>
            </a:r>
            <a:r>
              <a:rPr kumimoji="1" lang="en-US" altLang="zh-CN" sz="1200" dirty="0" smtClean="0"/>
              <a:t>, March 2013</a:t>
            </a:r>
            <a:endParaRPr kumimoji="1" lang="zh-CN" altLang="en-US" sz="1200" dirty="0"/>
          </a:p>
        </p:txBody>
      </p:sp>
      <p:sp>
        <p:nvSpPr>
          <p:cNvPr id="5" name="矩形 4"/>
          <p:cNvSpPr/>
          <p:nvPr/>
        </p:nvSpPr>
        <p:spPr>
          <a:xfrm>
            <a:off x="5572948" y="1140589"/>
            <a:ext cx="3113852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“SAP partners around the world will earn </a:t>
            </a:r>
            <a:r>
              <a:rPr kumimoji="1" lang="en-US" altLang="zh-CN" u="sng" dirty="0" smtClean="0"/>
              <a:t>US$220 billion in revenue in the next five years</a:t>
            </a:r>
            <a:r>
              <a:rPr kumimoji="1" lang="en-US" altLang="zh-CN" dirty="0" smtClean="0"/>
              <a:t> related to analytics and big data solutions from the company”</a:t>
            </a:r>
          </a:p>
          <a:p>
            <a:pPr algn="ctr"/>
            <a:r>
              <a:rPr kumimoji="1" lang="en-US" altLang="zh-CN" sz="1200" dirty="0" smtClean="0"/>
              <a:t>- IDC </a:t>
            </a:r>
            <a:r>
              <a:rPr kumimoji="1" lang="en-US" altLang="zh-CN" sz="1200" dirty="0" err="1" smtClean="0"/>
              <a:t>Infographic</a:t>
            </a:r>
            <a:r>
              <a:rPr kumimoji="1" lang="en-US" altLang="zh-CN" sz="1200" dirty="0" smtClean="0"/>
              <a:t> sponsored by SAP, July 2013</a:t>
            </a:r>
            <a:endParaRPr kumimoji="1" lang="zh-CN" altLang="en-US" sz="1200" dirty="0" smtClean="0"/>
          </a:p>
          <a:p>
            <a:pPr algn="ctr"/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135481" y="361244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299473" y="3356580"/>
            <a:ext cx="54451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“57% of respondents viewed investments in disruptive technology, such as big data and analytics, as </a:t>
            </a:r>
            <a:r>
              <a:rPr kumimoji="1" lang="en-US" altLang="zh-CN" u="sng" dirty="0" smtClean="0"/>
              <a:t>key source of competitive advantage.</a:t>
            </a:r>
            <a:r>
              <a:rPr kumimoji="1" lang="en-US" altLang="zh-CN" dirty="0" smtClean="0"/>
              <a:t>”</a:t>
            </a:r>
          </a:p>
          <a:p>
            <a:pPr algn="ctr"/>
            <a:r>
              <a:rPr kumimoji="1" lang="en-US" altLang="zh-CN" sz="1200" dirty="0" smtClean="0"/>
              <a:t>- Oracle Enterprise Performance Management Blog, May 2013</a:t>
            </a:r>
            <a:endParaRPr kumimoji="1" lang="zh-CN" altLang="en-US" sz="1200" dirty="0" smtClean="0"/>
          </a:p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229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smtClean="0"/>
              <a:t>Gartner</a:t>
            </a:r>
            <a:r>
              <a:rPr kumimoji="1" lang="zh-CN" altLang="en-US" sz="3200" dirty="0" smtClean="0"/>
              <a:t>新技术炒作曲线</a:t>
            </a:r>
            <a:endParaRPr kumimoji="1" lang="zh-CN" altLang="en-US" sz="3200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59" y="834379"/>
            <a:ext cx="8570148" cy="408334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32370" y="4851112"/>
            <a:ext cx="271911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Source: Gartner (August 2014) </a:t>
            </a:r>
          </a:p>
          <a:p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09527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我们的目的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075319" cy="2412293"/>
          </a:xfrm>
        </p:spPr>
        <p:txBody>
          <a:bodyPr>
            <a:normAutofit fontScale="85000" lnSpcReduction="10000"/>
          </a:bodyPr>
          <a:lstStyle/>
          <a:p>
            <a:r>
              <a:rPr kumimoji="1" lang="zh-CN" altLang="en-US" dirty="0" smtClean="0"/>
              <a:t>排除各种炒作因素，探索大数据系统背后真正的思想</a:t>
            </a:r>
            <a:r>
              <a:rPr kumimoji="1" lang="zh-CN" altLang="zh-CN" dirty="0" smtClean="0"/>
              <a:t>、</a:t>
            </a:r>
            <a:r>
              <a:rPr kumimoji="1" lang="zh-CN" altLang="en-US" dirty="0" smtClean="0"/>
              <a:t>价值</a:t>
            </a:r>
            <a:endParaRPr kumimoji="1" lang="en-US" altLang="zh-CN" dirty="0" smtClean="0"/>
          </a:p>
          <a:p>
            <a:r>
              <a:rPr kumimoji="1" lang="zh-CN" altLang="en-US" dirty="0" smtClean="0"/>
              <a:t>理解不同系统之间的区别、联系与应用场景</a:t>
            </a:r>
            <a:endParaRPr kumimoji="1" lang="en-US" altLang="zh-CN" dirty="0" smtClean="0"/>
          </a:p>
          <a:p>
            <a:r>
              <a:rPr kumimoji="1" lang="zh-CN" altLang="en-US" dirty="0" smtClean="0"/>
              <a:t>针对自己的应用和</a:t>
            </a:r>
            <a:r>
              <a:rPr kumimoji="1" lang="en-US" altLang="zh-CN" dirty="0" smtClean="0"/>
              <a:t>IT</a:t>
            </a:r>
            <a:r>
              <a:rPr kumimoji="1" lang="zh-CN" altLang="en-US" dirty="0" smtClean="0"/>
              <a:t>环境选择合适的系统</a:t>
            </a:r>
            <a:endParaRPr kumimoji="1" lang="en-US" altLang="zh-CN" dirty="0" smtClean="0"/>
          </a:p>
          <a:p>
            <a:r>
              <a:rPr kumimoji="1" lang="zh-CN" altLang="en-US" dirty="0" smtClean="0"/>
              <a:t>正确把握自己工作领域内的数据战略发展方向</a:t>
            </a:r>
          </a:p>
        </p:txBody>
      </p:sp>
    </p:spTree>
    <p:extLst>
      <p:ext uri="{BB962C8B-B14F-4D97-AF65-F5344CB8AC3E}">
        <p14:creationId xmlns:p14="http://schemas.microsoft.com/office/powerpoint/2010/main" val="2692899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不是我们的目的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199" y="1200151"/>
            <a:ext cx="7783689" cy="2054812"/>
          </a:xfrm>
        </p:spPr>
        <p:txBody>
          <a:bodyPr>
            <a:normAutofit fontScale="92500" lnSpcReduction="10000"/>
          </a:bodyPr>
          <a:lstStyle/>
          <a:p>
            <a:r>
              <a:rPr kumimoji="1" lang="zh-CN" altLang="en-US" dirty="0" smtClean="0"/>
              <a:t>动员你用大数据</a:t>
            </a:r>
            <a:endParaRPr kumimoji="1" lang="en-US" altLang="zh-CN" dirty="0" smtClean="0"/>
          </a:p>
          <a:p>
            <a:r>
              <a:rPr kumimoji="1" lang="zh-CN" altLang="en-US" dirty="0" smtClean="0"/>
              <a:t>告诉你我们的系统比人家的好</a:t>
            </a:r>
            <a:endParaRPr kumimoji="1" lang="en-US" altLang="zh-CN" dirty="0" smtClean="0"/>
          </a:p>
          <a:p>
            <a:r>
              <a:rPr kumimoji="1" lang="zh-CN" altLang="en-US" dirty="0" smtClean="0"/>
              <a:t>教你如何安装配置</a:t>
            </a:r>
            <a:r>
              <a:rPr kumimoji="1" lang="en-US" altLang="zh-CN" dirty="0" err="1" smtClean="0"/>
              <a:t>Hadoop</a:t>
            </a:r>
            <a:r>
              <a:rPr kumimoji="1" lang="zh-CN" altLang="en-US" dirty="0" smtClean="0"/>
              <a:t>（或任何软件）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教你如何写大数据分析程序</a:t>
            </a:r>
          </a:p>
        </p:txBody>
      </p:sp>
    </p:spTree>
    <p:extLst>
      <p:ext uri="{BB962C8B-B14F-4D97-AF65-F5344CB8AC3E}">
        <p14:creationId xmlns:p14="http://schemas.microsoft.com/office/powerpoint/2010/main" val="2364684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大数据的特点 </a:t>
            </a:r>
            <a:r>
              <a:rPr kumimoji="1" lang="en-US" altLang="zh-CN" sz="3200" dirty="0" smtClean="0"/>
              <a:t>(4</a:t>
            </a:r>
            <a:r>
              <a:rPr kumimoji="1" lang="zh-CN" altLang="en-US" sz="3200" dirty="0" smtClean="0"/>
              <a:t>个</a:t>
            </a:r>
            <a:r>
              <a:rPr kumimoji="1" lang="en-US" altLang="zh-CN" sz="3200" dirty="0" smtClean="0"/>
              <a:t>V)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大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数量大 </a:t>
            </a:r>
            <a:r>
              <a:rPr kumimoji="1" lang="en-US" altLang="zh-CN" dirty="0" smtClean="0"/>
              <a:t>(Volume)</a:t>
            </a:r>
          </a:p>
          <a:p>
            <a:pPr lvl="1"/>
            <a:r>
              <a:rPr kumimoji="1" lang="zh-CN" altLang="en-US" dirty="0" smtClean="0"/>
              <a:t>产生速度快 </a:t>
            </a:r>
            <a:r>
              <a:rPr kumimoji="1" lang="en-US" altLang="zh-CN" dirty="0" smtClean="0"/>
              <a:t>(Velocity)</a:t>
            </a:r>
          </a:p>
          <a:p>
            <a:r>
              <a:rPr kumimoji="1" lang="zh-CN" altLang="en-US" dirty="0" smtClean="0"/>
              <a:t>数据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种类多 </a:t>
            </a:r>
            <a:r>
              <a:rPr kumimoji="1" lang="en-US" altLang="zh-CN" dirty="0" smtClean="0"/>
              <a:t>(Variety)</a:t>
            </a:r>
          </a:p>
          <a:p>
            <a:pPr lvl="1"/>
            <a:r>
              <a:rPr kumimoji="1" lang="zh-CN" altLang="en-US" dirty="0" smtClean="0"/>
              <a:t>价值密度低 </a:t>
            </a:r>
            <a:r>
              <a:rPr kumimoji="1" lang="en-US" altLang="zh-CN" dirty="0" smtClean="0"/>
              <a:t>(Value)</a:t>
            </a:r>
          </a:p>
        </p:txBody>
      </p:sp>
    </p:spTree>
    <p:extLst>
      <p:ext uri="{BB962C8B-B14F-4D97-AF65-F5344CB8AC3E}">
        <p14:creationId xmlns:p14="http://schemas.microsoft.com/office/powerpoint/2010/main" val="386617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大数据的来源：非结构化数据</a:t>
            </a:r>
            <a:endParaRPr kumimoji="1" lang="zh-CN" altLang="en-US" sz="3200" dirty="0"/>
          </a:p>
        </p:txBody>
      </p:sp>
      <p:pic>
        <p:nvPicPr>
          <p:cNvPr id="7" name="内容占位符 6" descr="log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2" b="-1996"/>
          <a:stretch/>
        </p:blipFill>
        <p:spPr>
          <a:xfrm>
            <a:off x="114781" y="1063230"/>
            <a:ext cx="8944552" cy="3856844"/>
          </a:xfrm>
        </p:spPr>
      </p:pic>
    </p:spTree>
    <p:extLst>
      <p:ext uri="{BB962C8B-B14F-4D97-AF65-F5344CB8AC3E}">
        <p14:creationId xmlns:p14="http://schemas.microsoft.com/office/powerpoint/2010/main" val="1198234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传统的数据收集和处理方式</a:t>
            </a:r>
          </a:p>
        </p:txBody>
      </p:sp>
      <p:pic>
        <p:nvPicPr>
          <p:cNvPr id="4" name="内容占位符 3" descr="pic1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76" b="209"/>
          <a:stretch/>
        </p:blipFill>
        <p:spPr>
          <a:xfrm>
            <a:off x="2733792" y="893702"/>
            <a:ext cx="3042356" cy="4219383"/>
          </a:xfrm>
        </p:spPr>
      </p:pic>
      <p:sp>
        <p:nvSpPr>
          <p:cNvPr id="5" name="矩形 4"/>
          <p:cNvSpPr/>
          <p:nvPr/>
        </p:nvSpPr>
        <p:spPr>
          <a:xfrm>
            <a:off x="5625630" y="1869357"/>
            <a:ext cx="329346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dirty="0"/>
              <a:t>问题：</a:t>
            </a:r>
            <a:endParaRPr kumimoji="1" lang="en-US" altLang="zh-CN" dirty="0"/>
          </a:p>
          <a:p>
            <a:r>
              <a:rPr kumimoji="1" lang="zh-CN" altLang="en-US" dirty="0"/>
              <a:t>为了一个问题收集数据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问另一个问题？</a:t>
            </a:r>
            <a:endParaRPr kumimoji="1" lang="en-US" altLang="zh-CN" dirty="0"/>
          </a:p>
          <a:p>
            <a:r>
              <a:rPr kumimoji="1" lang="zh-CN" altLang="en-US" dirty="0"/>
              <a:t>对不起，数据库没有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96071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本节课目标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3239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大数据的处理方式</a:t>
            </a:r>
            <a:r>
              <a:rPr kumimoji="1" lang="en-US" altLang="zh-CN" sz="3200" dirty="0"/>
              <a:t>(</a:t>
            </a:r>
            <a:r>
              <a:rPr kumimoji="1" lang="en-US" altLang="zh-CN" sz="3200" dirty="0" err="1"/>
              <a:t>Hadoop</a:t>
            </a:r>
            <a:r>
              <a:rPr kumimoji="1" lang="en-US" altLang="zh-CN" sz="3200" dirty="0"/>
              <a:t>)</a:t>
            </a:r>
            <a:endParaRPr kumimoji="1" lang="zh-CN" altLang="en-US" sz="3200" dirty="0"/>
          </a:p>
        </p:txBody>
      </p:sp>
      <p:pic>
        <p:nvPicPr>
          <p:cNvPr id="4" name="内容占位符 3" descr="pic2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-68"/>
          <a:stretch/>
        </p:blipFill>
        <p:spPr>
          <a:xfrm>
            <a:off x="1759963" y="959556"/>
            <a:ext cx="5521370" cy="4065022"/>
          </a:xfrm>
        </p:spPr>
      </p:pic>
    </p:spTree>
    <p:extLst>
      <p:ext uri="{BB962C8B-B14F-4D97-AF65-F5344CB8AC3E}">
        <p14:creationId xmlns:p14="http://schemas.microsoft.com/office/powerpoint/2010/main" val="160148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6370" y="93090"/>
            <a:ext cx="8927630" cy="857250"/>
          </a:xfrm>
        </p:spPr>
        <p:txBody>
          <a:bodyPr>
            <a:noAutofit/>
          </a:bodyPr>
          <a:lstStyle/>
          <a:p>
            <a:r>
              <a:rPr kumimoji="1" lang="zh-CN" altLang="en-US" sz="3200" dirty="0"/>
              <a:t>传统数据处理与大数据模式和发展方向上的区别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319634"/>
              </p:ext>
            </p:extLst>
          </p:nvPr>
        </p:nvGraphicFramePr>
        <p:xfrm>
          <a:off x="188803" y="1248956"/>
          <a:ext cx="8787850" cy="31517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42255"/>
                <a:gridCol w="2823307"/>
                <a:gridCol w="4222288"/>
              </a:tblGrid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特征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传统方式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大数据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结构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事务型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非结构化</a:t>
                      </a:r>
                      <a:r>
                        <a:rPr lang="en-US" altLang="zh-CN" sz="2100" dirty="0" smtClean="0"/>
                        <a:t>/</a:t>
                      </a:r>
                      <a:r>
                        <a:rPr lang="zh-CN" altLang="en-US" sz="2100" dirty="0" smtClean="0"/>
                        <a:t>流化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模型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数据收集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数据分析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焦点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找到答案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找到问题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82000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工具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报告：发生了什么？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分析：为什么发生这个？</a:t>
                      </a:r>
                      <a:endParaRPr lang="en-US" altLang="zh-CN" sz="2100" dirty="0" smtClean="0"/>
                    </a:p>
                    <a:p>
                      <a:pPr algn="ctr"/>
                      <a:r>
                        <a:rPr lang="zh-CN" altLang="en-US" sz="2100" dirty="0" smtClean="0"/>
                        <a:t>预测：接下来会发生什么？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机会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增量式增长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爆炸式增长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影响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分析有趣的生意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创造新的生意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2561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大数据发展的主要驱动力</a:t>
            </a:r>
          </a:p>
        </p:txBody>
      </p:sp>
      <p:sp>
        <p:nvSpPr>
          <p:cNvPr id="5" name="上箭头 4"/>
          <p:cNvSpPr/>
          <p:nvPr/>
        </p:nvSpPr>
        <p:spPr>
          <a:xfrm>
            <a:off x="6460790" y="3409796"/>
            <a:ext cx="810698" cy="1256427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上箭头 5"/>
          <p:cNvSpPr/>
          <p:nvPr/>
        </p:nvSpPr>
        <p:spPr>
          <a:xfrm rot="10800000">
            <a:off x="6460790" y="1357380"/>
            <a:ext cx="810698" cy="1256427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71488" y="411222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技术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286042" y="166632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需求</a:t>
            </a:r>
            <a:endParaRPr kumimoji="1" lang="zh-CN" altLang="en-US" dirty="0"/>
          </a:p>
        </p:txBody>
      </p:sp>
      <p:pic>
        <p:nvPicPr>
          <p:cNvPr id="10" name="内容占位符 9" descr="pic3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2" b="90"/>
          <a:stretch/>
        </p:blipFill>
        <p:spPr>
          <a:xfrm>
            <a:off x="2376312" y="1063229"/>
            <a:ext cx="3729096" cy="4030075"/>
          </a:xfrm>
        </p:spPr>
      </p:pic>
    </p:spTree>
    <p:extLst>
      <p:ext uri="{BB962C8B-B14F-4D97-AF65-F5344CB8AC3E}">
        <p14:creationId xmlns:p14="http://schemas.microsoft.com/office/powerpoint/2010/main" val="4027256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需求：大数据给不同行业带来价值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473908"/>
              </p:ext>
            </p:extLst>
          </p:nvPr>
        </p:nvGraphicFramePr>
        <p:xfrm>
          <a:off x="854613" y="1189330"/>
          <a:ext cx="7620000" cy="33604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4281"/>
                <a:gridCol w="5865719"/>
              </a:tblGrid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行业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带来的利益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医疗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2100" dirty="0" smtClean="0"/>
                        <a:t>每年</a:t>
                      </a:r>
                      <a:r>
                        <a:rPr lang="en-US" altLang="zh-CN" sz="2100" dirty="0" smtClean="0"/>
                        <a:t>3000</a:t>
                      </a:r>
                      <a:r>
                        <a:rPr lang="zh-CN" altLang="en-US" sz="2100" dirty="0" smtClean="0"/>
                        <a:t>亿美元的额外收益</a:t>
                      </a:r>
                      <a:endParaRPr lang="en-US" altLang="zh-CN" sz="2100" dirty="0" smtClean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零售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zh-CN" sz="2100" dirty="0" smtClean="0"/>
                        <a:t>6</a:t>
                      </a:r>
                      <a:r>
                        <a:rPr lang="en-US" altLang="zh-CN" sz="2100" dirty="0" smtClean="0"/>
                        <a:t>0%</a:t>
                      </a:r>
                      <a:r>
                        <a:rPr lang="zh-CN" altLang="en-US" sz="2100" dirty="0" smtClean="0"/>
                        <a:t>的纯利润增长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制造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2100" dirty="0" smtClean="0"/>
                        <a:t>产品开发、组装的成本下降</a:t>
                      </a:r>
                      <a:r>
                        <a:rPr lang="en-US" altLang="zh-CN" sz="2100" dirty="0" smtClean="0"/>
                        <a:t>50%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能源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2100" dirty="0" smtClean="0"/>
                        <a:t>生产率</a:t>
                      </a:r>
                      <a:r>
                        <a:rPr lang="en-US" altLang="zh-CN" sz="2100" dirty="0" smtClean="0"/>
                        <a:t>8%</a:t>
                      </a:r>
                      <a:r>
                        <a:rPr lang="zh-CN" altLang="en-US" sz="2100" dirty="0" smtClean="0"/>
                        <a:t>的增长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70866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电信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2100" dirty="0" smtClean="0"/>
                        <a:t>通过分析网络数据，可以减少</a:t>
                      </a:r>
                      <a:r>
                        <a:rPr lang="en-US" altLang="zh-CN" sz="2100" dirty="0" smtClean="0"/>
                        <a:t>92%</a:t>
                      </a:r>
                      <a:r>
                        <a:rPr lang="zh-CN" altLang="en-US" sz="2100" dirty="0" smtClean="0"/>
                        <a:t>的处理时间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70866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公用设施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2100" dirty="0" smtClean="0"/>
                        <a:t>通过分析海量数据，可以让放置电力资源的准确率提高</a:t>
                      </a:r>
                      <a:r>
                        <a:rPr lang="en-US" altLang="zh-CN" sz="2100" dirty="0" smtClean="0"/>
                        <a:t>99%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9860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需求：大数据给不同行业带来价值</a:t>
            </a:r>
            <a:endParaRPr kumimoji="1" lang="zh-CN" altLang="en-US" sz="32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789865"/>
              </p:ext>
            </p:extLst>
          </p:nvPr>
        </p:nvGraphicFramePr>
        <p:xfrm>
          <a:off x="767645" y="1200150"/>
          <a:ext cx="7620000" cy="3566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4281"/>
                <a:gridCol w="5865719"/>
              </a:tblGrid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行业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实例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医疗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Sloan-kettering</a:t>
                      </a:r>
                      <a:r>
                        <a:rPr lang="zh-CN" altLang="en-US" dirty="0" smtClean="0"/>
                        <a:t>癌症中心提供</a:t>
                      </a:r>
                      <a:r>
                        <a:rPr lang="en-US" altLang="zh-CN" dirty="0" smtClean="0"/>
                        <a:t>IBM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err="1" smtClean="0"/>
                        <a:t>watson</a:t>
                      </a:r>
                      <a:r>
                        <a:rPr lang="zh-CN" altLang="en-US" dirty="0" smtClean="0"/>
                        <a:t>医疗书籍，期刊和病人病历，通过大数据分析，来提供医生建议。</a:t>
                      </a:r>
                      <a:endParaRPr lang="zh-CN" altLang="en-US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广告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AOL</a:t>
                      </a:r>
                      <a:r>
                        <a:rPr lang="zh-CN" altLang="en-US" dirty="0" smtClean="0"/>
                        <a:t>广告公司利用</a:t>
                      </a:r>
                      <a:r>
                        <a:rPr lang="en-US" altLang="zh-CN" dirty="0" err="1" smtClean="0"/>
                        <a:t>Hadoop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err="1" smtClean="0"/>
                        <a:t>NoSQL</a:t>
                      </a:r>
                      <a:r>
                        <a:rPr lang="zh-CN" altLang="en-US" dirty="0" smtClean="0"/>
                        <a:t>来处理数据，达到毫秒级以下的处理速度。</a:t>
                      </a:r>
                      <a:endParaRPr lang="zh-CN" altLang="en-US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制造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英特尔公司（</a:t>
                      </a:r>
                      <a:r>
                        <a:rPr lang="en-US" altLang="zh-CN" dirty="0" smtClean="0"/>
                        <a:t>Intel</a:t>
                      </a:r>
                      <a:r>
                        <a:rPr lang="zh-CN" altLang="en-US" dirty="0" smtClean="0"/>
                        <a:t>）通过大数据技术，挑选芯片进行测试（而不是每个芯片都测试），从而节省了</a:t>
                      </a:r>
                      <a:r>
                        <a:rPr lang="en-US" altLang="zh-CN" dirty="0" smtClean="0"/>
                        <a:t>3</a:t>
                      </a:r>
                      <a:r>
                        <a:rPr lang="zh-CN" altLang="en-US" dirty="0" smtClean="0"/>
                        <a:t>百万美元。</a:t>
                      </a:r>
                      <a:endParaRPr lang="zh-CN" altLang="en-US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能源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通用公司（</a:t>
                      </a:r>
                      <a:r>
                        <a:rPr lang="en-US" altLang="zh-CN" dirty="0" smtClean="0"/>
                        <a:t>GE</a:t>
                      </a:r>
                      <a:r>
                        <a:rPr lang="zh-CN" altLang="en-US" dirty="0" smtClean="0"/>
                        <a:t>）在智能设备上嵌入了</a:t>
                      </a:r>
                      <a:r>
                        <a:rPr lang="en-US" altLang="zh-CN" dirty="0" smtClean="0"/>
                        <a:t>250000</a:t>
                      </a:r>
                      <a:r>
                        <a:rPr lang="zh-CN" altLang="en-US" dirty="0" smtClean="0"/>
                        <a:t>个传感器，收集数据，进行分析，从而增加设备的工作效率。</a:t>
                      </a:r>
                      <a:endParaRPr lang="zh-CN" altLang="en-US" dirty="0"/>
                    </a:p>
                  </a:txBody>
                  <a:tcPr marT="34290" marB="34290"/>
                </a:tc>
              </a:tr>
              <a:tr h="70866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公用设施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欧洲国家通过使用国民的位置数据，进行大数据分析，调整公共服务，每年大约增加</a:t>
                      </a:r>
                      <a:r>
                        <a:rPr lang="en-US" altLang="zh-CN" dirty="0" smtClean="0"/>
                        <a:t>6000</a:t>
                      </a:r>
                      <a:r>
                        <a:rPr lang="zh-CN" altLang="en-US" dirty="0" smtClean="0"/>
                        <a:t>亿美元的收入。</a:t>
                      </a:r>
                      <a:endParaRPr lang="zh-CN" altLang="en-US" dirty="0"/>
                    </a:p>
                  </a:txBody>
                  <a:tcPr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7669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不同行业对于数据的依赖程度</a:t>
            </a:r>
            <a:endParaRPr kumimoji="1" lang="zh-CN" altLang="en-US" sz="3200" dirty="0"/>
          </a:p>
        </p:txBody>
      </p:sp>
      <p:pic>
        <p:nvPicPr>
          <p:cNvPr id="4" name="内容占位符 3" descr="pic26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7" b="-179"/>
          <a:stretch/>
        </p:blipFill>
        <p:spPr>
          <a:xfrm>
            <a:off x="2112903" y="927610"/>
            <a:ext cx="4735689" cy="4215890"/>
          </a:xfrm>
        </p:spPr>
      </p:pic>
    </p:spTree>
    <p:extLst>
      <p:ext uri="{BB962C8B-B14F-4D97-AF65-F5344CB8AC3E}">
        <p14:creationId xmlns:p14="http://schemas.microsoft.com/office/powerpoint/2010/main" val="4028172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大数据的几个主要来源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7887170" cy="2939108"/>
          </a:xfrm>
        </p:spPr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由人产生的数据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社交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文字、多媒体</a:t>
            </a:r>
            <a:r>
              <a:rPr kumimoji="1" lang="en-US" altLang="zh-CN" dirty="0"/>
              <a:t> </a:t>
            </a:r>
            <a:r>
              <a:rPr kumimoji="1" lang="zh-CN" altLang="en-US" dirty="0"/>
              <a:t>。。。</a:t>
            </a:r>
            <a:endParaRPr kumimoji="1" lang="en-US" altLang="zh-CN" dirty="0"/>
          </a:p>
          <a:p>
            <a:r>
              <a:rPr kumimoji="1" lang="zh-CN" altLang="en-US" dirty="0"/>
              <a:t>有机器产生的数据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物联网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IT</a:t>
            </a:r>
            <a:r>
              <a:rPr kumimoji="1" lang="zh-CN" altLang="en-US" dirty="0"/>
              <a:t>系统日志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机器到机器</a:t>
            </a:r>
            <a:r>
              <a:rPr kumimoji="1" lang="en-US" altLang="zh-CN" dirty="0"/>
              <a:t> (Machine to Machine</a:t>
            </a:r>
            <a:r>
              <a:rPr kumimoji="1" lang="zh-CN" altLang="en-US" dirty="0"/>
              <a:t>，</a:t>
            </a:r>
            <a:r>
              <a:rPr kumimoji="1" lang="en-US" altLang="zh-CN" dirty="0"/>
              <a:t> M2M)</a:t>
            </a:r>
            <a:r>
              <a:rPr kumimoji="1" lang="zh-CN" altLang="en-US" dirty="0"/>
              <a:t>通讯</a:t>
            </a:r>
            <a:endParaRPr kumimoji="1" lang="en-US" altLang="zh-CN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3094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技术的推动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更便宜的处理器</a:t>
            </a:r>
            <a:r>
              <a:rPr kumimoji="1" lang="en-US" altLang="zh-CN" dirty="0"/>
              <a:t>、</a:t>
            </a:r>
            <a:r>
              <a:rPr kumimoji="1" lang="zh-CN" altLang="en-US" dirty="0"/>
              <a:t>存储</a:t>
            </a:r>
            <a:r>
              <a:rPr kumimoji="1" lang="en-US" altLang="zh-CN" dirty="0"/>
              <a:t>、</a:t>
            </a:r>
            <a:r>
              <a:rPr kumimoji="1" lang="zh-CN" altLang="en-US" dirty="0"/>
              <a:t>网络</a:t>
            </a:r>
            <a:endParaRPr kumimoji="1" lang="en-US" altLang="zh-CN" dirty="0"/>
          </a:p>
          <a:p>
            <a:r>
              <a:rPr kumimoji="1" lang="zh-CN" altLang="en-US" dirty="0"/>
              <a:t>云计算与数据中心技术</a:t>
            </a:r>
            <a:endParaRPr kumimoji="1" lang="en-US" altLang="zh-CN" dirty="0"/>
          </a:p>
          <a:p>
            <a:r>
              <a:rPr kumimoji="1" lang="zh-CN" altLang="en-US" dirty="0"/>
              <a:t>开源软件运动</a:t>
            </a:r>
            <a:endParaRPr kumimoji="1" lang="en-US" altLang="zh-CN" dirty="0"/>
          </a:p>
          <a:p>
            <a:r>
              <a:rPr kumimoji="1" lang="zh-CN" altLang="en-US" dirty="0"/>
              <a:t>机器学习和数据挖掘的发展</a:t>
            </a:r>
            <a:endParaRPr kumimoji="1" lang="en-US" altLang="zh-CN" dirty="0"/>
          </a:p>
          <a:p>
            <a:r>
              <a:rPr kumimoji="1" lang="zh-CN" altLang="en-US" dirty="0" smtClean="0"/>
              <a:t>物联网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629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大数据系统的价值链</a:t>
            </a:r>
          </a:p>
        </p:txBody>
      </p:sp>
      <p:pic>
        <p:nvPicPr>
          <p:cNvPr id="5" name="内容占位符 4" descr="pic4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2" b="-140"/>
          <a:stretch/>
        </p:blipFill>
        <p:spPr>
          <a:xfrm>
            <a:off x="1484981" y="937795"/>
            <a:ext cx="5924673" cy="4205705"/>
          </a:xfrm>
        </p:spPr>
      </p:pic>
    </p:spTree>
    <p:extLst>
      <p:ext uri="{BB962C8B-B14F-4D97-AF65-F5344CB8AC3E}">
        <p14:creationId xmlns:p14="http://schemas.microsoft.com/office/powerpoint/2010/main" val="674150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当今大数据解决方案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（王老师的</a:t>
            </a:r>
            <a:r>
              <a:rPr kumimoji="1" lang="en-US" altLang="zh-CN" dirty="0"/>
              <a:t>slides</a:t>
            </a:r>
            <a:r>
              <a:rPr kumimoji="1" lang="zh-CN" altLang="en-US" dirty="0"/>
              <a:t>）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0203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/>
            </a:r>
            <a:b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</a:br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为什么要学习这门课</a:t>
            </a:r>
            <a:r>
              <a:rPr kumimoji="1"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/>
            </a:r>
            <a:br>
              <a:rPr kumimoji="1"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</a:b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3144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大数据处理面临的（技术）挑战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>
                <a:latin typeface="+mn-ea"/>
              </a:rPr>
              <a:t>数据</a:t>
            </a:r>
            <a:r>
              <a:rPr kumimoji="1" lang="zh-CN" altLang="en-US" dirty="0" smtClean="0">
                <a:latin typeface="+mn-ea"/>
              </a:rPr>
              <a:t>的挑战</a:t>
            </a:r>
            <a:endParaRPr kumimoji="1" lang="en-US" altLang="zh-CN" dirty="0" smtClean="0">
              <a:latin typeface="+mn-ea"/>
            </a:endParaRPr>
          </a:p>
          <a:p>
            <a:pPr lvl="1"/>
            <a:r>
              <a:rPr kumimoji="1" lang="zh-CN" altLang="en-US" dirty="0" smtClean="0">
                <a:latin typeface="+mn-ea"/>
              </a:rPr>
              <a:t>大量数据没有数字化</a:t>
            </a:r>
            <a:endParaRPr kumimoji="1" lang="en-US" altLang="en-US" dirty="0">
              <a:latin typeface="+mn-ea"/>
            </a:endParaRPr>
          </a:p>
          <a:p>
            <a:pPr lvl="2"/>
            <a:r>
              <a:rPr kumimoji="1" lang="en-US" altLang="zh-CN" dirty="0">
                <a:latin typeface="+mn-ea"/>
              </a:rPr>
              <a:t>Google Books</a:t>
            </a:r>
          </a:p>
          <a:p>
            <a:pPr lvl="1"/>
            <a:r>
              <a:rPr kumimoji="1" lang="zh-CN" altLang="en-US" dirty="0">
                <a:latin typeface="+mn-ea"/>
              </a:rPr>
              <a:t>数字化的数据未必有适合的格式</a:t>
            </a:r>
            <a:endParaRPr kumimoji="1" lang="en-US" altLang="zh-CN" dirty="0">
              <a:latin typeface="+mn-ea"/>
            </a:endParaRPr>
          </a:p>
          <a:p>
            <a:endParaRPr kumimoji="1" lang="en-US" altLang="zh-CN" dirty="0">
              <a:latin typeface="+mn-ea"/>
            </a:endParaRPr>
          </a:p>
          <a:p>
            <a:endParaRPr kumimoji="1" lang="zh-CN" altLang="en-US" dirty="0">
              <a:latin typeface="+mn-ea"/>
            </a:endParaRPr>
          </a:p>
          <a:p>
            <a:endParaRPr kumimoji="1" lang="zh-CN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32494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大数据处理面临的（商业与政策）挑战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kumimoji="1" lang="zh-CN" altLang="en-US" dirty="0"/>
              <a:t>数据政策和法律风险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隐私保护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数据所有权</a:t>
            </a:r>
            <a:endParaRPr kumimoji="1" lang="en-US" altLang="zh-CN" dirty="0"/>
          </a:p>
          <a:p>
            <a:r>
              <a:rPr kumimoji="1" lang="zh-CN" altLang="en-US" dirty="0"/>
              <a:t>数据的共享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尤其是第三方数据</a:t>
            </a:r>
            <a:endParaRPr kumimoji="1" lang="en-US" altLang="zh-CN" dirty="0"/>
          </a:p>
          <a:p>
            <a:r>
              <a:rPr kumimoji="1" lang="en-US" altLang="en-US" dirty="0"/>
              <a:t>当今公司组织架构可能阻碍数据的应用</a:t>
            </a:r>
          </a:p>
          <a:p>
            <a:pPr lvl="1"/>
            <a:r>
              <a:rPr kumimoji="1" lang="en-US" altLang="en-US" dirty="0"/>
              <a:t>管理层是否理解数据</a:t>
            </a:r>
          </a:p>
          <a:p>
            <a:pPr lvl="1"/>
            <a:r>
              <a:rPr kumimoji="1" lang="en-US" altLang="en-US" dirty="0" err="1"/>
              <a:t>BI部门的组织形式</a:t>
            </a:r>
            <a:endParaRPr kumimoji="1" lang="en-US" altLang="en-US" dirty="0"/>
          </a:p>
          <a:p>
            <a:r>
              <a:rPr kumimoji="1" lang="zh-CN" altLang="en-US" dirty="0"/>
              <a:t>缺少数据方面的人才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麦肯锡：</a:t>
            </a:r>
            <a:r>
              <a:rPr kumimoji="1" lang="en-US" altLang="zh-CN" dirty="0"/>
              <a:t>2018</a:t>
            </a:r>
            <a:r>
              <a:rPr kumimoji="1" lang="zh-CN" altLang="en-US" dirty="0"/>
              <a:t>年我们有</a:t>
            </a:r>
            <a:r>
              <a:rPr kumimoji="1" lang="en-US" altLang="zh-CN" dirty="0"/>
              <a:t>50%-60%</a:t>
            </a:r>
            <a:r>
              <a:rPr kumimoji="1" lang="zh-CN" altLang="en-US" dirty="0"/>
              <a:t>的数据人才缺口</a:t>
            </a:r>
            <a:endParaRPr kumimoji="1" lang="en-US" altLang="zh-CN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9335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大数据系统的架构</a:t>
            </a: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8158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大数据系统的特点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3476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大数据系统的核心设计思想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7774281" cy="2835627"/>
          </a:xfrm>
        </p:spPr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向外扩展</a:t>
            </a:r>
            <a:r>
              <a:rPr kumimoji="1" lang="en-US" altLang="zh-CN" dirty="0"/>
              <a:t>(Scale</a:t>
            </a:r>
            <a:r>
              <a:rPr kumimoji="1" lang="zh-CN" altLang="en-US" dirty="0"/>
              <a:t> </a:t>
            </a:r>
            <a:r>
              <a:rPr kumimoji="1" lang="en-US" altLang="zh-CN" dirty="0"/>
              <a:t>Out)</a:t>
            </a:r>
            <a:r>
              <a:rPr kumimoji="1" lang="zh-CN" altLang="en-US" dirty="0"/>
              <a:t>而非向上扩展</a:t>
            </a:r>
            <a:r>
              <a:rPr kumimoji="1" lang="en-US" altLang="zh-CN" dirty="0"/>
              <a:t>(Scale</a:t>
            </a:r>
            <a:r>
              <a:rPr kumimoji="1" lang="zh-CN" altLang="en-US" dirty="0"/>
              <a:t> </a:t>
            </a:r>
            <a:r>
              <a:rPr kumimoji="1" lang="en-US" altLang="zh-CN" dirty="0"/>
              <a:t>Up)</a:t>
            </a:r>
          </a:p>
          <a:p>
            <a:r>
              <a:rPr kumimoji="1" lang="zh-CN" altLang="en-US" dirty="0"/>
              <a:t>使用便宜的硬件，通过冗余来对抗不可靠性</a:t>
            </a:r>
            <a:endParaRPr kumimoji="1" lang="en-US" altLang="zh-CN" dirty="0"/>
          </a:p>
          <a:p>
            <a:r>
              <a:rPr kumimoji="1" lang="zh-CN" altLang="en-US" dirty="0"/>
              <a:t>简化数据模型与同步方法，减少同步的开销</a:t>
            </a:r>
            <a:endParaRPr kumimoji="1" lang="en-US" altLang="zh-CN" dirty="0"/>
          </a:p>
          <a:p>
            <a:r>
              <a:rPr kumimoji="1" lang="zh-CN" altLang="en-US" dirty="0"/>
              <a:t>通过高度的，多个层次的抽象，简化用户的编程</a:t>
            </a:r>
            <a:endParaRPr kumimoji="1" lang="en-US" altLang="zh-CN" dirty="0"/>
          </a:p>
          <a:p>
            <a:r>
              <a:rPr kumimoji="1" lang="zh-CN" altLang="en-US" dirty="0"/>
              <a:t>自动化的资源管理和调度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8236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</a:t>
            </a:r>
            <a:r>
              <a:rPr kumimoji="1" lang="en-US" altLang="zh-CN" sz="3200" dirty="0"/>
              <a:t>Scale </a:t>
            </a:r>
            <a:r>
              <a:rPr kumimoji="1" lang="en-US" altLang="zh-CN" sz="3200" dirty="0" smtClean="0"/>
              <a:t>Up</a:t>
            </a:r>
            <a:endParaRPr kumimoji="1" lang="zh-CN" altLang="en-US" sz="3200" dirty="0"/>
          </a:p>
        </p:txBody>
      </p:sp>
      <p:pic>
        <p:nvPicPr>
          <p:cNvPr id="4" name="内容占位符 3" descr="pic5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7" b="684"/>
          <a:stretch/>
        </p:blipFill>
        <p:spPr>
          <a:xfrm>
            <a:off x="1858904" y="865727"/>
            <a:ext cx="4905022" cy="4277773"/>
          </a:xfrm>
        </p:spPr>
      </p:pic>
    </p:spTree>
    <p:extLst>
      <p:ext uri="{BB962C8B-B14F-4D97-AF65-F5344CB8AC3E}">
        <p14:creationId xmlns:p14="http://schemas.microsoft.com/office/powerpoint/2010/main" val="2792239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</a:t>
            </a:r>
            <a:r>
              <a:rPr kumimoji="1" lang="en-US" altLang="zh-CN" sz="3200" dirty="0"/>
              <a:t>Scale Out</a:t>
            </a:r>
            <a:endParaRPr kumimoji="1" lang="zh-CN" altLang="en-US" sz="3200" dirty="0"/>
          </a:p>
        </p:txBody>
      </p:sp>
      <p:pic>
        <p:nvPicPr>
          <p:cNvPr id="4" name="内容占位符 3" descr="pic6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4" b="-657"/>
          <a:stretch/>
        </p:blipFill>
        <p:spPr>
          <a:xfrm>
            <a:off x="1445631" y="1133963"/>
            <a:ext cx="6353110" cy="4009537"/>
          </a:xfrm>
        </p:spPr>
      </p:pic>
    </p:spTree>
    <p:extLst>
      <p:ext uri="{BB962C8B-B14F-4D97-AF65-F5344CB8AC3E}">
        <p14:creationId xmlns:p14="http://schemas.microsoft.com/office/powerpoint/2010/main" val="68689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设计思想：冗余来对抗不可靠性</a:t>
            </a:r>
          </a:p>
        </p:txBody>
      </p:sp>
      <p:pic>
        <p:nvPicPr>
          <p:cNvPr id="4" name="内容占位符 3" descr="pic7.eps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99" r="2223" b="146"/>
          <a:stretch/>
        </p:blipFill>
        <p:spPr>
          <a:xfrm>
            <a:off x="1915074" y="959555"/>
            <a:ext cx="5385075" cy="4220225"/>
          </a:xfrm>
        </p:spPr>
      </p:pic>
    </p:spTree>
    <p:extLst>
      <p:ext uri="{BB962C8B-B14F-4D97-AF65-F5344CB8AC3E}">
        <p14:creationId xmlns:p14="http://schemas.microsoft.com/office/powerpoint/2010/main" val="3372671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设计思想：简单的数据模型</a:t>
            </a:r>
            <a:r>
              <a:rPr kumimoji="1" lang="en-US" altLang="zh-CN" sz="3200" dirty="0"/>
              <a:t>-&gt;</a:t>
            </a:r>
            <a:r>
              <a:rPr kumimoji="1" lang="zh-CN" altLang="en-US" sz="3200" dirty="0"/>
              <a:t>减少同步的开销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2967096" cy="530812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GFS: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Append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Only</a:t>
            </a:r>
            <a:endParaRPr kumimoji="1" lang="zh-CN" altLang="en-US" sz="2400" dirty="0"/>
          </a:p>
        </p:txBody>
      </p:sp>
      <p:pic>
        <p:nvPicPr>
          <p:cNvPr id="4" name="图片 3" descr="pic8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953" y="1665111"/>
            <a:ext cx="2548206" cy="254141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679953" y="4223335"/>
            <a:ext cx="26981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 smtClean="0"/>
              <a:t>关系数据模型</a:t>
            </a:r>
            <a:endParaRPr kumimoji="1" lang="en-US" altLang="zh-CN" b="1" dirty="0" smtClean="0"/>
          </a:p>
          <a:p>
            <a:r>
              <a:rPr kumimoji="1" lang="zh-CN" altLang="en-US" sz="1400" dirty="0" smtClean="0"/>
              <a:t>高度结构化的数据组织以及严格</a:t>
            </a:r>
            <a:endParaRPr kumimoji="1" lang="en-US" altLang="zh-CN" sz="1400" dirty="0" smtClean="0"/>
          </a:p>
          <a:p>
            <a:r>
              <a:rPr kumimoji="1" lang="zh-CN" altLang="en-US" sz="1400" dirty="0" smtClean="0"/>
              <a:t>定义的数据格式和记录结构</a:t>
            </a:r>
            <a:endParaRPr kumimoji="1" lang="en-US" altLang="zh-CN" sz="1400" dirty="0" smtClean="0"/>
          </a:p>
          <a:p>
            <a:endParaRPr kumimoji="1" lang="zh-CN" altLang="en-US" sz="1400" dirty="0"/>
          </a:p>
        </p:txBody>
      </p:sp>
      <p:pic>
        <p:nvPicPr>
          <p:cNvPr id="6" name="图片 5" descr="pic9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5870" y="1428333"/>
            <a:ext cx="2437687" cy="277818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697481" y="4223335"/>
            <a:ext cx="2802978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b="1" dirty="0" smtClean="0"/>
              <a:t>文档数据</a:t>
            </a:r>
            <a:r>
              <a:rPr kumimoji="1" lang="zh-CN" altLang="en-US" b="1" dirty="0"/>
              <a:t>模型</a:t>
            </a:r>
            <a:endParaRPr kumimoji="1" lang="en-US" altLang="zh-CN" b="1" dirty="0"/>
          </a:p>
          <a:p>
            <a:r>
              <a:rPr kumimoji="1" lang="zh-CN" altLang="en-US" sz="1400" dirty="0" smtClean="0"/>
              <a:t>拥有任意的数据格式已经不同的记录格式的复杂文档的集合</a:t>
            </a:r>
            <a:endParaRPr kumimoji="1"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3262823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设计思想：多层次抽象，简化用户操作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>
                <a:latin typeface="Calibri" charset="0"/>
              </a:rPr>
              <a:t>visits             =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load</a:t>
            </a:r>
            <a:r>
              <a:rPr lang="en-US" altLang="zh-CN" dirty="0">
                <a:latin typeface="Calibri" charset="0"/>
              </a:rPr>
              <a:t> </a:t>
            </a:r>
            <a:r>
              <a:rPr lang="ja-JP" altLang="en-US" dirty="0">
                <a:solidFill>
                  <a:schemeClr val="accent2"/>
                </a:solidFill>
                <a:latin typeface="Calibri" charset="0"/>
              </a:rPr>
              <a:t>‘</a:t>
            </a:r>
            <a:r>
              <a:rPr lang="en-US" altLang="zh-CN" dirty="0">
                <a:solidFill>
                  <a:schemeClr val="accent2"/>
                </a:solidFill>
                <a:latin typeface="Calibri" charset="0"/>
              </a:rPr>
              <a:t>/data/visits</a:t>
            </a:r>
            <a:r>
              <a:rPr lang="ja-JP" altLang="en-US" dirty="0">
                <a:solidFill>
                  <a:schemeClr val="accent2"/>
                </a:solidFill>
                <a:latin typeface="Calibri" charset="0"/>
              </a:rPr>
              <a:t>’</a:t>
            </a:r>
            <a:r>
              <a:rPr lang="en-US" altLang="zh-CN" dirty="0">
                <a:solidFill>
                  <a:schemeClr val="accent2"/>
                </a:solidFill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as</a:t>
            </a:r>
            <a:r>
              <a:rPr lang="en-US" altLang="zh-CN" dirty="0">
                <a:latin typeface="Calibri" charset="0"/>
              </a:rPr>
              <a:t> (user, 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, time);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gVisits</a:t>
            </a:r>
            <a:r>
              <a:rPr lang="en-US" altLang="zh-CN" dirty="0">
                <a:latin typeface="Calibri" charset="0"/>
              </a:rPr>
              <a:t>          =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group</a:t>
            </a:r>
            <a:r>
              <a:rPr lang="en-US" altLang="zh-CN" dirty="0">
                <a:latin typeface="Calibri" charset="0"/>
              </a:rPr>
              <a:t> visits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by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visitCounts</a:t>
            </a:r>
            <a:r>
              <a:rPr lang="en-US" altLang="zh-CN" dirty="0">
                <a:latin typeface="Calibri" charset="0"/>
              </a:rPr>
              <a:t>  = </a:t>
            </a:r>
            <a:r>
              <a:rPr lang="en-US" altLang="zh-CN" dirty="0" err="1">
                <a:solidFill>
                  <a:srgbClr val="F79646"/>
                </a:solidFill>
                <a:latin typeface="Calibri" charset="0"/>
              </a:rPr>
              <a:t>foreach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gVisits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generate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, count(visits);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endParaRPr lang="en-US" altLang="zh-CN" dirty="0">
              <a:latin typeface="Calibri" charset="0"/>
            </a:endParaRP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urlInfo</a:t>
            </a:r>
            <a:r>
              <a:rPr lang="en-US" altLang="zh-CN" dirty="0">
                <a:latin typeface="Calibri" charset="0"/>
              </a:rPr>
              <a:t>          =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load</a:t>
            </a:r>
            <a:r>
              <a:rPr lang="en-US" altLang="zh-CN" dirty="0">
                <a:latin typeface="Calibri" charset="0"/>
              </a:rPr>
              <a:t> </a:t>
            </a:r>
            <a:r>
              <a:rPr lang="ja-JP" altLang="en-US" dirty="0">
                <a:solidFill>
                  <a:srgbClr val="C0504D"/>
                </a:solidFill>
                <a:latin typeface="Calibri" charset="0"/>
              </a:rPr>
              <a:t>‘</a:t>
            </a:r>
            <a:r>
              <a:rPr lang="en-US" altLang="zh-CN" dirty="0">
                <a:solidFill>
                  <a:srgbClr val="C0504D"/>
                </a:solidFill>
                <a:latin typeface="Calibri" charset="0"/>
              </a:rPr>
              <a:t>/data/</a:t>
            </a:r>
            <a:r>
              <a:rPr lang="en-US" altLang="zh-CN" dirty="0" err="1">
                <a:solidFill>
                  <a:srgbClr val="C0504D"/>
                </a:solidFill>
                <a:latin typeface="Calibri" charset="0"/>
              </a:rPr>
              <a:t>urlInfo</a:t>
            </a:r>
            <a:r>
              <a:rPr lang="ja-JP" altLang="en-US" dirty="0">
                <a:solidFill>
                  <a:srgbClr val="C0504D"/>
                </a:solidFill>
                <a:latin typeface="Calibri" charset="0"/>
              </a:rPr>
              <a:t>’</a:t>
            </a:r>
            <a:r>
              <a:rPr lang="en-US" altLang="zh-CN" dirty="0">
                <a:solidFill>
                  <a:srgbClr val="C0504D"/>
                </a:solidFill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as</a:t>
            </a:r>
            <a:r>
              <a:rPr lang="en-US" altLang="zh-CN" dirty="0">
                <a:latin typeface="Calibri" charset="0"/>
              </a:rPr>
              <a:t> (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, category, </a:t>
            </a:r>
            <a:r>
              <a:rPr lang="en-US" altLang="zh-CN" dirty="0" err="1">
                <a:latin typeface="Calibri" charset="0"/>
              </a:rPr>
              <a:t>pRank</a:t>
            </a:r>
            <a:r>
              <a:rPr lang="en-US" altLang="zh-CN" dirty="0">
                <a:latin typeface="Calibri" charset="0"/>
              </a:rPr>
              <a:t>);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visitCounts</a:t>
            </a:r>
            <a:r>
              <a:rPr lang="en-US" altLang="zh-CN" dirty="0">
                <a:latin typeface="Calibri" charset="0"/>
              </a:rPr>
              <a:t>  =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join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visitCounts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by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, </a:t>
            </a:r>
            <a:r>
              <a:rPr lang="en-US" altLang="zh-CN" dirty="0" err="1">
                <a:latin typeface="Calibri" charset="0"/>
              </a:rPr>
              <a:t>urlInfo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by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endParaRPr lang="en-US" altLang="zh-CN" dirty="0">
              <a:latin typeface="Calibri" charset="0"/>
            </a:endParaRP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gCategories</a:t>
            </a:r>
            <a:r>
              <a:rPr lang="en-US" altLang="zh-CN" dirty="0">
                <a:latin typeface="Calibri" charset="0"/>
              </a:rPr>
              <a:t> =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group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visitCounts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by</a:t>
            </a:r>
            <a:r>
              <a:rPr lang="en-US" altLang="zh-CN" dirty="0">
                <a:latin typeface="Calibri" charset="0"/>
              </a:rPr>
              <a:t> category;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topUrls</a:t>
            </a:r>
            <a:r>
              <a:rPr lang="en-US" altLang="zh-CN" dirty="0">
                <a:latin typeface="Calibri" charset="0"/>
              </a:rPr>
              <a:t> = </a:t>
            </a:r>
            <a:r>
              <a:rPr lang="en-US" altLang="zh-CN" dirty="0" err="1">
                <a:solidFill>
                  <a:srgbClr val="F79646"/>
                </a:solidFill>
                <a:latin typeface="Calibri" charset="0"/>
              </a:rPr>
              <a:t>foreach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gCategories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generate</a:t>
            </a:r>
            <a:r>
              <a:rPr lang="en-US" altLang="zh-CN" dirty="0">
                <a:latin typeface="Calibri" charset="0"/>
              </a:rPr>
              <a:t> top(visitCounts,10);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endParaRPr lang="en-US" altLang="zh-CN" dirty="0">
              <a:latin typeface="Calibri" charset="0"/>
            </a:endParaRP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store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topUrls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into</a:t>
            </a:r>
            <a:r>
              <a:rPr lang="en-US" altLang="zh-CN" dirty="0">
                <a:latin typeface="Calibri" charset="0"/>
              </a:rPr>
              <a:t> </a:t>
            </a:r>
            <a:r>
              <a:rPr lang="ja-JP" altLang="en-US" dirty="0">
                <a:latin typeface="Calibri" charset="0"/>
              </a:rPr>
              <a:t>‘</a:t>
            </a:r>
            <a:r>
              <a:rPr lang="en-US" altLang="zh-CN" dirty="0">
                <a:latin typeface="Calibri" charset="0"/>
              </a:rPr>
              <a:t>/data/</a:t>
            </a:r>
            <a:r>
              <a:rPr lang="en-US" altLang="zh-CN" dirty="0" err="1">
                <a:latin typeface="Calibri" charset="0"/>
              </a:rPr>
              <a:t>topUrls</a:t>
            </a:r>
            <a:r>
              <a:rPr lang="ja-JP" altLang="en-US" dirty="0">
                <a:latin typeface="Calibri" charset="0"/>
              </a:rPr>
              <a:t>’</a:t>
            </a:r>
            <a:r>
              <a:rPr lang="en-US" altLang="zh-CN" dirty="0">
                <a:latin typeface="Calibri" charset="0"/>
              </a:rPr>
              <a:t>;</a:t>
            </a:r>
          </a:p>
          <a:p>
            <a:endParaRPr kumimoji="1" lang="zh-CN" altLang="en-US" dirty="0"/>
          </a:p>
        </p:txBody>
      </p:sp>
      <p:sp>
        <p:nvSpPr>
          <p:cNvPr id="4" name="Oval 4"/>
          <p:cNvSpPr/>
          <p:nvPr/>
        </p:nvSpPr>
        <p:spPr>
          <a:xfrm>
            <a:off x="2554111" y="1063229"/>
            <a:ext cx="1961444" cy="441956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Oval 6"/>
          <p:cNvSpPr/>
          <p:nvPr/>
        </p:nvSpPr>
        <p:spPr>
          <a:xfrm>
            <a:off x="2431815" y="2303873"/>
            <a:ext cx="2083740" cy="42427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ounded Rectangle 7"/>
          <p:cNvSpPr/>
          <p:nvPr/>
        </p:nvSpPr>
        <p:spPr>
          <a:xfrm>
            <a:off x="1584206" y="2967096"/>
            <a:ext cx="4474163" cy="102164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800" dirty="0" smtClean="0">
                <a:solidFill>
                  <a:srgbClr val="FFFFFF"/>
                </a:solidFill>
                <a:latin typeface="+mn-ea"/>
                <a:cs typeface="ＭＳ Ｐゴシック" charset="0"/>
              </a:rPr>
              <a:t>直接操作于文件</a:t>
            </a:r>
            <a:endParaRPr lang="en-US" sz="2800" dirty="0">
              <a:solidFill>
                <a:srgbClr val="FFFFFF"/>
              </a:solidFill>
              <a:latin typeface="+mn-ea"/>
              <a:cs typeface="ＭＳ Ｐゴシック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2554111" y="4130838"/>
            <a:ext cx="1886185" cy="46378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Oval 4"/>
          <p:cNvSpPr/>
          <p:nvPr/>
        </p:nvSpPr>
        <p:spPr>
          <a:xfrm>
            <a:off x="4606808" y="1063229"/>
            <a:ext cx="1931341" cy="504237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Oval 6"/>
          <p:cNvSpPr/>
          <p:nvPr/>
        </p:nvSpPr>
        <p:spPr>
          <a:xfrm>
            <a:off x="4836348" y="2227674"/>
            <a:ext cx="2727207" cy="594548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ounded Rectangle 7"/>
          <p:cNvSpPr/>
          <p:nvPr/>
        </p:nvSpPr>
        <p:spPr>
          <a:xfrm>
            <a:off x="1555982" y="2901244"/>
            <a:ext cx="4813770" cy="110066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sz="2800" dirty="0" smtClean="0">
                <a:solidFill>
                  <a:srgbClr val="FFFFFF"/>
                </a:solidFill>
                <a:latin typeface="+mn-ea"/>
                <a:cs typeface="ＭＳ Ｐゴシック" charset="0"/>
              </a:rPr>
              <a:t>模式可选择；</a:t>
            </a:r>
          </a:p>
          <a:p>
            <a:pPr algn="ctr"/>
            <a:r>
              <a:rPr lang="zh-CN" altLang="en-US" sz="2800" dirty="0" smtClean="0">
                <a:solidFill>
                  <a:srgbClr val="FFFFFF"/>
                </a:solidFill>
                <a:latin typeface="+mn-ea"/>
                <a:cs typeface="ＭＳ Ｐゴシック" charset="0"/>
              </a:rPr>
              <a:t>可以动态分配</a:t>
            </a:r>
            <a:endParaRPr lang="en-US" sz="2800" dirty="0">
              <a:solidFill>
                <a:srgbClr val="FFFFFF"/>
              </a:solidFill>
              <a:latin typeface="+mn-ea"/>
              <a:cs typeface="ＭＳ Ｐゴシック" charset="0"/>
            </a:endParaRPr>
          </a:p>
        </p:txBody>
      </p:sp>
      <p:sp>
        <p:nvSpPr>
          <p:cNvPr id="11" name="Oval 6"/>
          <p:cNvSpPr/>
          <p:nvPr/>
        </p:nvSpPr>
        <p:spPr>
          <a:xfrm>
            <a:off x="4836348" y="3446874"/>
            <a:ext cx="2727207" cy="683964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Rounded Rectangle 7"/>
          <p:cNvSpPr/>
          <p:nvPr/>
        </p:nvSpPr>
        <p:spPr>
          <a:xfrm>
            <a:off x="1264352" y="1047236"/>
            <a:ext cx="5105400" cy="2286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rPr>
              <a:t>用户定义函数 </a:t>
            </a:r>
            <a:r>
              <a:rPr lang="en-US" sz="28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(UDFs) </a:t>
            </a:r>
            <a:endParaRPr lang="en-US" sz="2800" dirty="0" smtClean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algn="ctr"/>
            <a:r>
              <a:rPr lang="en-US" sz="28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在每一次构造中被使用：</a:t>
            </a:r>
            <a:endParaRPr lang="en-US" sz="2800" dirty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lvl="1">
              <a:buFont typeface="Arial" charset="0"/>
              <a:buChar char="•"/>
            </a:pPr>
            <a:r>
              <a:rPr lang="en-US" sz="28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8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载入、存储</a:t>
            </a:r>
            <a:endParaRPr lang="en-US" sz="2800" dirty="0">
              <a:solidFill>
                <a:schemeClr val="bg1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lvl="1">
              <a:buFont typeface="Arial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Calibri" charset="0"/>
                <a:ea typeface="ＭＳ Ｐゴシック" charset="0"/>
                <a:cs typeface="ＭＳ Ｐゴシック" charset="0"/>
              </a:rPr>
              <a:t>分组、过滤、Foreach</a:t>
            </a:r>
            <a:endParaRPr lang="en-US" sz="2800" dirty="0">
              <a:solidFill>
                <a:schemeClr val="bg1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lvl="1" algn="ctr"/>
            <a:endParaRPr lang="en-US" sz="2800" dirty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772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1" animBg="1"/>
      <p:bldP spid="14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04823"/>
            <a:ext cx="8229600" cy="857250"/>
          </a:xfrm>
        </p:spPr>
        <p:txBody>
          <a:bodyPr>
            <a:normAutofit/>
          </a:bodyPr>
          <a:lstStyle/>
          <a:p>
            <a:r>
              <a:rPr kumimoji="1" lang="zh-CN" altLang="en-US" sz="3200" dirty="0" smtClean="0"/>
              <a:t>数据科学</a:t>
            </a:r>
            <a:endParaRPr kumimoji="1"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982" y="1063229"/>
            <a:ext cx="6436170" cy="400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368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设计思想：自动化的资源管理和调度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744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大数据系统在企业中的部署</a:t>
            </a: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3079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企业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系统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6993467" cy="2685108"/>
          </a:xfrm>
        </p:spPr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两个要素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系统（软件、硬件、网络）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人（用户、系统管理员）</a:t>
            </a:r>
            <a:endParaRPr kumimoji="1" lang="en-US" altLang="zh-CN" dirty="0"/>
          </a:p>
          <a:p>
            <a:r>
              <a:rPr kumimoji="1" lang="zh-CN" altLang="en-US" dirty="0"/>
              <a:t>各企业的</a:t>
            </a:r>
            <a:r>
              <a:rPr kumimoji="1" lang="en-US" altLang="zh-CN" dirty="0"/>
              <a:t>IT</a:t>
            </a:r>
            <a:r>
              <a:rPr kumimoji="1" lang="zh-CN" altLang="en-US" dirty="0"/>
              <a:t>系统都是不同的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软件不同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管理方式不同</a:t>
            </a:r>
          </a:p>
        </p:txBody>
      </p:sp>
    </p:spTree>
    <p:extLst>
      <p:ext uri="{BB962C8B-B14F-4D97-AF65-F5344CB8AC3E}">
        <p14:creationId xmlns:p14="http://schemas.microsoft.com/office/powerpoint/2010/main" val="4147231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传统企业的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系统架构</a:t>
            </a:r>
          </a:p>
        </p:txBody>
      </p:sp>
      <p:pic>
        <p:nvPicPr>
          <p:cNvPr id="4" name="图片 3" descr="pic10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260" y="855123"/>
            <a:ext cx="7576612" cy="4288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478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传统企业的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的数据管理流程</a:t>
            </a:r>
          </a:p>
        </p:txBody>
      </p:sp>
      <p:pic>
        <p:nvPicPr>
          <p:cNvPr id="4" name="图片 3" descr="pic1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25" y="937827"/>
            <a:ext cx="8199444" cy="413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795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sz="3200" dirty="0" err="1"/>
              <a:t>架构A：最简单的添加big</a:t>
            </a:r>
            <a:r>
              <a:rPr kumimoji="1" lang="en-US" altLang="en-US" sz="3200" dirty="0"/>
              <a:t> </a:t>
            </a:r>
            <a:r>
              <a:rPr kumimoji="1" lang="en-US" altLang="en-US" sz="3200" dirty="0" err="1"/>
              <a:t>data的方式</a:t>
            </a:r>
            <a:endParaRPr kumimoji="1" lang="zh-CN" altLang="en-US" sz="32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403" y="3783015"/>
            <a:ext cx="2616397" cy="930928"/>
          </a:xfrm>
          <a:prstGeom prst="rect">
            <a:avLst/>
          </a:prstGeom>
        </p:spPr>
      </p:pic>
      <p:pic>
        <p:nvPicPr>
          <p:cNvPr id="7" name="图片 6" descr="pic16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518" y="851145"/>
            <a:ext cx="3918951" cy="4292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996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sz="3200" dirty="0" err="1"/>
              <a:t>架构A</a:t>
            </a:r>
            <a:r>
              <a:rPr kumimoji="1" lang="en-US" altLang="en-US" sz="3200" dirty="0"/>
              <a:t>：</a:t>
            </a:r>
            <a:r>
              <a:rPr kumimoji="1" lang="zh-CN" altLang="en-US" sz="3200" dirty="0"/>
              <a:t>加上</a:t>
            </a:r>
            <a:r>
              <a:rPr kumimoji="1" lang="en-US" altLang="zh-CN" sz="3200" dirty="0"/>
              <a:t>Big Data</a:t>
            </a:r>
            <a:r>
              <a:rPr kumimoji="1" lang="zh-CN" altLang="en-US" sz="3200" dirty="0"/>
              <a:t>之后的数据分析流程</a:t>
            </a:r>
          </a:p>
        </p:txBody>
      </p:sp>
      <p:pic>
        <p:nvPicPr>
          <p:cNvPr id="14" name="图片 13" descr="pic1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115" y="830002"/>
            <a:ext cx="3880388" cy="431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359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sz="3200" dirty="0" err="1"/>
              <a:t>架构</a:t>
            </a:r>
            <a:r>
              <a:rPr kumimoji="1" lang="en-US" altLang="zh-CN" sz="3200" dirty="0" err="1"/>
              <a:t>B</a:t>
            </a:r>
            <a:r>
              <a:rPr kumimoji="1" lang="en-US" altLang="en-US" sz="3200" dirty="0" err="1"/>
              <a:t>：</a:t>
            </a:r>
            <a:r>
              <a:rPr kumimoji="1" lang="en-US" altLang="zh-CN" sz="3200" dirty="0" err="1"/>
              <a:t>Big</a:t>
            </a:r>
            <a:r>
              <a:rPr kumimoji="1" lang="en-US" altLang="zh-CN" sz="3200" dirty="0"/>
              <a:t> Data</a:t>
            </a:r>
            <a:r>
              <a:rPr kumimoji="1" lang="zh-CN" altLang="en-US" sz="3200" dirty="0"/>
              <a:t>集成进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系统中？</a:t>
            </a:r>
          </a:p>
        </p:txBody>
      </p:sp>
      <p:sp>
        <p:nvSpPr>
          <p:cNvPr id="5" name="矩形 4"/>
          <p:cNvSpPr/>
          <p:nvPr/>
        </p:nvSpPr>
        <p:spPr>
          <a:xfrm>
            <a:off x="84666" y="1232921"/>
            <a:ext cx="2107259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/>
              <a:t>Yahoo</a:t>
            </a:r>
            <a:r>
              <a:rPr kumimoji="1" lang="zh-CN" altLang="en-US" dirty="0"/>
              <a:t>，</a:t>
            </a:r>
            <a:r>
              <a:rPr kumimoji="1" lang="en-US" altLang="zh-CN" dirty="0"/>
              <a:t>Facebook</a:t>
            </a:r>
            <a:r>
              <a:rPr kumimoji="1" lang="zh-CN" altLang="en-US" dirty="0"/>
              <a:t>，</a:t>
            </a:r>
            <a:r>
              <a:rPr kumimoji="1" lang="en-US" altLang="zh-CN" dirty="0"/>
              <a:t>LinkedIn</a:t>
            </a:r>
            <a:r>
              <a:rPr kumimoji="1" lang="zh-CN" altLang="en-US" dirty="0"/>
              <a:t>， </a:t>
            </a:r>
            <a:r>
              <a:rPr kumimoji="1" lang="en-US" altLang="zh-CN" dirty="0"/>
              <a:t>Netflix</a:t>
            </a:r>
            <a:r>
              <a:rPr kumimoji="1" lang="zh-CN" altLang="en-US" dirty="0"/>
              <a:t>，</a:t>
            </a:r>
            <a:r>
              <a:rPr kumimoji="1" lang="en-US" altLang="zh-CN" dirty="0"/>
              <a:t>Twitter</a:t>
            </a:r>
            <a:r>
              <a:rPr kumimoji="1" lang="zh-CN" altLang="en-US" dirty="0"/>
              <a:t>，</a:t>
            </a:r>
            <a:r>
              <a:rPr kumimoji="1" lang="en-US" altLang="zh-CN" dirty="0"/>
              <a:t>eBay</a:t>
            </a:r>
            <a:r>
              <a:rPr kumimoji="1" lang="zh-CN" altLang="en-US" dirty="0"/>
              <a:t>等和其他许多公司，都使用类似于这个的方法。</a:t>
            </a:r>
            <a:endParaRPr kumimoji="1" lang="en-US" altLang="zh-CN" dirty="0"/>
          </a:p>
        </p:txBody>
      </p:sp>
      <p:pic>
        <p:nvPicPr>
          <p:cNvPr id="6" name="图片 5" descr="pic1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427" y="890190"/>
            <a:ext cx="4232460" cy="425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789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架构</a:t>
            </a:r>
            <a:r>
              <a:rPr kumimoji="1" lang="en-US" altLang="zh-CN" sz="3200" dirty="0"/>
              <a:t>B</a:t>
            </a:r>
            <a:r>
              <a:rPr kumimoji="1" lang="zh-CN" altLang="en-US" sz="3200" dirty="0"/>
              <a:t>：集成后的数据管理流程</a:t>
            </a:r>
          </a:p>
        </p:txBody>
      </p:sp>
      <p:pic>
        <p:nvPicPr>
          <p:cNvPr id="3" name="图片 2" descr="pic1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665" y="836950"/>
            <a:ext cx="4848362" cy="4306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884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zh-CN" altLang="en-US" sz="3200" dirty="0"/>
              <a:t>架构</a:t>
            </a:r>
            <a:r>
              <a:rPr kumimoji="1" lang="en-US" altLang="zh-CN" sz="3200" dirty="0"/>
              <a:t>C:</a:t>
            </a:r>
            <a:r>
              <a:rPr kumimoji="1" lang="zh-CN" altLang="en-US" sz="3200" dirty="0"/>
              <a:t>把传统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的信息导入</a:t>
            </a:r>
            <a:r>
              <a:rPr kumimoji="1" lang="en-US" altLang="zh-CN" sz="3200" dirty="0"/>
              <a:t>Big Data</a:t>
            </a:r>
            <a:r>
              <a:rPr kumimoji="1" lang="zh-CN" altLang="en-US" sz="3200" dirty="0"/>
              <a:t>系统，实现深度集成</a:t>
            </a:r>
            <a:r>
              <a:rPr kumimoji="1" lang="en-US" altLang="zh-CN" sz="3200" dirty="0"/>
              <a:t> </a:t>
            </a:r>
            <a:r>
              <a:rPr kumimoji="1" lang="zh-CN" altLang="en-US" sz="3200" dirty="0"/>
              <a:t>（数据湖）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189" y="2730030"/>
            <a:ext cx="1343849" cy="13364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683457"/>
            <a:ext cx="2537662" cy="602543"/>
          </a:xfrm>
          <a:prstGeom prst="rect">
            <a:avLst/>
          </a:prstGeom>
        </p:spPr>
      </p:pic>
      <p:pic>
        <p:nvPicPr>
          <p:cNvPr id="4" name="图片 3" descr="pic18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618" y="1139000"/>
            <a:ext cx="4034211" cy="400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213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我们的培养目标：数据科学家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kumimoji="1" lang="en-US" altLang="zh-CN" dirty="0" smtClean="0"/>
              <a:t>portrait of data scientist: </a:t>
            </a:r>
          </a:p>
          <a:p>
            <a:pPr lvl="1"/>
            <a:r>
              <a:rPr kumimoji="1" lang="en-US" altLang="zh-CN" dirty="0"/>
              <a:t>Statistics (S)</a:t>
            </a:r>
          </a:p>
          <a:p>
            <a:pPr lvl="1"/>
            <a:r>
              <a:rPr kumimoji="1" lang="en-US" altLang="zh-CN" dirty="0"/>
              <a:t>Domain (science) knowledge (D)</a:t>
            </a:r>
          </a:p>
          <a:p>
            <a:pPr lvl="1"/>
            <a:r>
              <a:rPr kumimoji="1" lang="en-US" altLang="zh-CN" dirty="0"/>
              <a:t>Computing (C)</a:t>
            </a:r>
          </a:p>
          <a:p>
            <a:pPr lvl="1"/>
            <a:r>
              <a:rPr kumimoji="1" lang="en-US" altLang="zh-CN" dirty="0"/>
              <a:t>Collaboration (“team work”) (C)</a:t>
            </a:r>
          </a:p>
          <a:p>
            <a:pPr lvl="1"/>
            <a:r>
              <a:rPr kumimoji="1" lang="en-US" altLang="zh-CN" dirty="0"/>
              <a:t>Communication (to </a:t>
            </a:r>
            <a:r>
              <a:rPr kumimoji="1" lang="en-US" altLang="zh-CN" dirty="0" err="1"/>
              <a:t>ousiders</a:t>
            </a:r>
            <a:r>
              <a:rPr kumimoji="1" lang="en-US" altLang="zh-CN" dirty="0"/>
              <a:t>) </a:t>
            </a:r>
            <a:r>
              <a:rPr kumimoji="1" lang="en-US" altLang="zh-CN" dirty="0" smtClean="0"/>
              <a:t>(C)</a:t>
            </a:r>
          </a:p>
          <a:p>
            <a:r>
              <a:rPr kumimoji="1" lang="en-US" altLang="zh-CN" dirty="0" smtClean="0"/>
              <a:t>Data Science = SDC^3</a:t>
            </a:r>
          </a:p>
          <a:p>
            <a:pPr marL="0" indent="0">
              <a:buNone/>
            </a:pPr>
            <a:r>
              <a:rPr kumimoji="1" lang="en-US" altLang="zh-CN" dirty="0" smtClean="0"/>
              <a:t>Bin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Yu,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Let Us Own Data Science,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2014.</a:t>
            </a:r>
            <a:r>
              <a:rPr kumimoji="1" lang="zh-CN" altLang="en-US" dirty="0" smtClean="0"/>
              <a:t> </a:t>
            </a:r>
            <a:endParaRPr kumimoji="1" lang="en-US" altLang="zh-CN" dirty="0" smtClean="0"/>
          </a:p>
          <a:p>
            <a:pPr marL="0" indent="0">
              <a:buNone/>
            </a:pPr>
            <a:r>
              <a:rPr kumimoji="1" lang="en-US" altLang="zh-CN" dirty="0" smtClean="0">
                <a:hlinkClick r:id="rId2"/>
              </a:rPr>
              <a:t>http://www.stat.berkeley.edu/~binyu/ps/papers2014/IMS-pres-address14-yu.pdf</a:t>
            </a:r>
            <a:r>
              <a:rPr kumimoji="1" lang="zh-CN" alt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4514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架构</a:t>
            </a:r>
            <a:r>
              <a:rPr kumimoji="1" lang="en-US" altLang="zh-CN" sz="3200" dirty="0"/>
              <a:t>C</a:t>
            </a:r>
            <a:r>
              <a:rPr kumimoji="1" lang="zh-CN" altLang="en-US" sz="3200" dirty="0"/>
              <a:t>：与传统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的深度集成（数据湖模式）</a:t>
            </a:r>
          </a:p>
        </p:txBody>
      </p:sp>
      <p:pic>
        <p:nvPicPr>
          <p:cNvPr id="4" name="图片 3" descr="pic1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328" y="870614"/>
            <a:ext cx="4773940" cy="4272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906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大部分企业没有与</a:t>
            </a:r>
            <a:r>
              <a:rPr kumimoji="1" lang="en-US" altLang="zh-CN" sz="3200" dirty="0"/>
              <a:t>big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data</a:t>
            </a:r>
            <a:r>
              <a:rPr kumimoji="1" lang="zh-CN" altLang="en-US" sz="3200" dirty="0"/>
              <a:t>的系统做紧密集成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301096" cy="747182"/>
          </a:xfrm>
        </p:spPr>
        <p:txBody>
          <a:bodyPr>
            <a:normAutofit fontScale="92500"/>
          </a:bodyPr>
          <a:lstStyle/>
          <a:p>
            <a:r>
              <a:rPr kumimoji="1" lang="zh-CN" altLang="en-US" sz="2400" dirty="0"/>
              <a:t>原因</a:t>
            </a:r>
            <a:r>
              <a:rPr kumimoji="1" lang="en-US" altLang="zh-CN" sz="2400" dirty="0"/>
              <a:t>1</a:t>
            </a:r>
            <a:r>
              <a:rPr kumimoji="1" lang="zh-CN" altLang="en-US" sz="2400" dirty="0"/>
              <a:t>：</a:t>
            </a:r>
            <a:r>
              <a:rPr kumimoji="1" lang="en-US" altLang="zh-CN" sz="2400" dirty="0" err="1"/>
              <a:t>Hadoop</a:t>
            </a:r>
            <a:r>
              <a:rPr kumimoji="1" lang="zh-CN" altLang="en-US" sz="2400" dirty="0"/>
              <a:t>不好用</a:t>
            </a:r>
            <a:r>
              <a:rPr kumimoji="1" lang="en-US" altLang="zh-CN" sz="2400" dirty="0"/>
              <a:t> – </a:t>
            </a:r>
            <a:r>
              <a:rPr kumimoji="1" lang="zh-CN" altLang="en-US" sz="2400" dirty="0"/>
              <a:t>大数据系统还处于</a:t>
            </a:r>
            <a:r>
              <a:rPr kumimoji="1" lang="zh-CN" altLang="en-US" sz="2400" dirty="0" smtClean="0"/>
              <a:t>早期的发展阶段</a:t>
            </a:r>
            <a:endParaRPr kumimoji="1" lang="zh-CN" altLang="en-US" sz="2400" dirty="0"/>
          </a:p>
        </p:txBody>
      </p:sp>
      <p:pic>
        <p:nvPicPr>
          <p:cNvPr id="4" name="图片 3" descr="pic20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48" y="1646296"/>
            <a:ext cx="7529689" cy="1712834"/>
          </a:xfrm>
          <a:prstGeom prst="rect">
            <a:avLst/>
          </a:prstGeom>
        </p:spPr>
      </p:pic>
      <p:pic>
        <p:nvPicPr>
          <p:cNvPr id="6" name="图片 5" descr="pic21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036" y="3248588"/>
            <a:ext cx="3217333" cy="189491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356551" y="4166087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大部分公司还在测试中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265306" y="324858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还处于早期的发展阶段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4600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大部分企业没有与</a:t>
            </a:r>
            <a:r>
              <a:rPr kumimoji="1" lang="en-US" altLang="zh-CN" sz="3200" dirty="0"/>
              <a:t>big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data</a:t>
            </a:r>
            <a:r>
              <a:rPr kumimoji="1" lang="zh-CN" altLang="en-US" sz="3200" dirty="0"/>
              <a:t>的系统做紧密集成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原因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：对大部分企业来说，小数据问题尚未解决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数据管理问题</a:t>
            </a:r>
            <a:endParaRPr kumimoji="1" lang="en-US" altLang="zh-CN" dirty="0"/>
          </a:p>
          <a:p>
            <a:pPr lvl="2"/>
            <a:r>
              <a:rPr kumimoji="1" lang="en-US" altLang="en-US" dirty="0" err="1"/>
              <a:t>哪个数据副本是权威的数据？Master</a:t>
            </a:r>
            <a:r>
              <a:rPr kumimoji="1" lang="en-US" altLang="en-US" dirty="0"/>
              <a:t> Data Management (MDM)</a:t>
            </a:r>
          </a:p>
          <a:p>
            <a:pPr lvl="1"/>
            <a:r>
              <a:rPr kumimoji="1" lang="zh-CN" altLang="en-US" dirty="0"/>
              <a:t>小数据还不知怎么用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小数据分析还大有前景可挖</a:t>
            </a:r>
            <a:endParaRPr kumimoji="1" lang="en-US" altLang="zh-CN" dirty="0"/>
          </a:p>
          <a:p>
            <a:pPr lvl="2"/>
            <a:r>
              <a:rPr kumimoji="1" lang="en-US" altLang="zh-CN" dirty="0"/>
              <a:t>Target</a:t>
            </a:r>
            <a:r>
              <a:rPr kumimoji="1" lang="zh-CN" altLang="en-US" dirty="0"/>
              <a:t>比一个女孩子的父亲更早</a:t>
            </a:r>
            <a:endParaRPr kumimoji="1" lang="en-US" altLang="zh-CN" dirty="0"/>
          </a:p>
          <a:p>
            <a:pPr marL="914400" lvl="2" indent="0">
              <a:buNone/>
            </a:pPr>
            <a:r>
              <a:rPr kumimoji="1" lang="en-US" altLang="zh-CN" dirty="0"/>
              <a:t>	</a:t>
            </a:r>
            <a:r>
              <a:rPr kumimoji="1" lang="zh-CN" altLang="en-US" dirty="0"/>
              <a:t>知道她怀孕了 </a:t>
            </a:r>
            <a:r>
              <a:rPr kumimoji="1" lang="en-US" altLang="zh-CN" dirty="0"/>
              <a:t>(New</a:t>
            </a:r>
            <a:r>
              <a:rPr kumimoji="1" lang="zh-CN" altLang="en-US" dirty="0"/>
              <a:t> </a:t>
            </a:r>
            <a:r>
              <a:rPr kumimoji="1" lang="en-US" altLang="zh-CN" dirty="0"/>
              <a:t>York</a:t>
            </a:r>
            <a:r>
              <a:rPr kumimoji="1" lang="zh-CN" altLang="en-US" dirty="0"/>
              <a:t> </a:t>
            </a:r>
            <a:r>
              <a:rPr kumimoji="1" lang="en-US" altLang="zh-CN" dirty="0"/>
              <a:t>Times)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0714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大部分企业没有与</a:t>
            </a:r>
            <a:r>
              <a:rPr kumimoji="1" lang="en-US" altLang="zh-CN" sz="3200" dirty="0"/>
              <a:t>big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data</a:t>
            </a:r>
            <a:r>
              <a:rPr kumimoji="1" lang="zh-CN" altLang="en-US" sz="3200" dirty="0"/>
              <a:t>的系统做紧密集成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2600050"/>
          </a:xfrm>
        </p:spPr>
        <p:txBody>
          <a:bodyPr>
            <a:normAutofit lnSpcReduction="10000"/>
          </a:bodyPr>
          <a:lstStyle/>
          <a:p>
            <a:r>
              <a:rPr kumimoji="1" lang="zh-CN" altLang="en-US" dirty="0"/>
              <a:t>原因</a:t>
            </a:r>
            <a:r>
              <a:rPr kumimoji="1" lang="en-US" altLang="zh-CN" dirty="0"/>
              <a:t>3</a:t>
            </a:r>
            <a:r>
              <a:rPr kumimoji="1" lang="zh-CN" altLang="en-US" dirty="0"/>
              <a:t>：传统数据很难集成</a:t>
            </a:r>
            <a:endParaRPr kumimoji="1" lang="en-US" altLang="zh-CN" dirty="0"/>
          </a:p>
          <a:p>
            <a:r>
              <a:rPr kumimoji="1" lang="zh-CN" altLang="en-US" dirty="0"/>
              <a:t>数据分散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银行：数据分散在几千个数据库里</a:t>
            </a:r>
            <a:endParaRPr kumimoji="1" lang="en-US" altLang="zh-CN" dirty="0"/>
          </a:p>
          <a:p>
            <a:r>
              <a:rPr kumimoji="1" lang="zh-CN" altLang="en-US" dirty="0"/>
              <a:t>数据管理方式和规章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数据不能在部门之间共享</a:t>
            </a:r>
          </a:p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868655" y="4006666"/>
            <a:ext cx="7533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 smtClean="0"/>
              <a:t>“</a:t>
            </a:r>
            <a:r>
              <a:rPr kumimoji="1" lang="zh-CN" altLang="en-US" dirty="0" smtClean="0"/>
              <a:t>它们被存储在不相连通的数据孤岛上。它们无法被搜索到或者索引到。</a:t>
            </a:r>
            <a:r>
              <a:rPr kumimoji="1" lang="en-US" altLang="zh-CN" dirty="0" smtClean="0"/>
              <a:t>”</a:t>
            </a:r>
          </a:p>
          <a:p>
            <a:pPr algn="ctr"/>
            <a:r>
              <a:rPr kumimoji="1" lang="zh-CN" altLang="zh-CN" dirty="0" smtClean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Hortonworks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106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大部分企业没有与</a:t>
            </a:r>
            <a:r>
              <a:rPr kumimoji="1" lang="en-US" altLang="zh-CN" sz="3200" dirty="0"/>
              <a:t>big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data</a:t>
            </a:r>
            <a:r>
              <a:rPr kumimoji="1" lang="zh-CN" altLang="en-US" sz="3200" dirty="0"/>
              <a:t>的系统做紧密集成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原因</a:t>
            </a:r>
            <a:r>
              <a:rPr kumimoji="1" lang="en-US" altLang="zh-CN" dirty="0"/>
              <a:t>4</a:t>
            </a:r>
            <a:r>
              <a:rPr kumimoji="1" lang="zh-CN" altLang="en-US" dirty="0"/>
              <a:t>：缺少会维护大数据架构的</a:t>
            </a:r>
            <a:r>
              <a:rPr kumimoji="1" lang="en-US" altLang="zh-CN" dirty="0"/>
              <a:t>IT</a:t>
            </a:r>
            <a:r>
              <a:rPr kumimoji="1" lang="zh-CN" altLang="en-US" dirty="0"/>
              <a:t>人员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zh-CN" dirty="0"/>
              <a:t>（</a:t>
            </a:r>
            <a:r>
              <a:rPr kumimoji="1" lang="zh-CN" altLang="en-US" dirty="0"/>
              <a:t>。。需要数据。。）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6559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应用案例简介</a:t>
            </a: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2985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互联网企业：</a:t>
            </a:r>
            <a:r>
              <a:rPr kumimoji="1" lang="en-US" altLang="zh-CN" sz="3200" dirty="0"/>
              <a:t>Yahoo!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7923096" cy="1233902"/>
          </a:xfrm>
        </p:spPr>
        <p:txBody>
          <a:bodyPr>
            <a:normAutofit fontScale="77500" lnSpcReduction="20000"/>
          </a:bodyPr>
          <a:lstStyle/>
          <a:p>
            <a:r>
              <a:rPr kumimoji="1" lang="zh-CN" altLang="en-US" dirty="0"/>
              <a:t>数据分析与搜索产品紧密集成</a:t>
            </a:r>
            <a:endParaRPr kumimoji="1" lang="en-US" altLang="zh-CN" dirty="0"/>
          </a:p>
          <a:p>
            <a:r>
              <a:rPr kumimoji="1" lang="zh-CN" altLang="en-US" dirty="0"/>
              <a:t>数据分析就是产品</a:t>
            </a:r>
            <a:endParaRPr kumimoji="1" lang="en-US" altLang="zh-CN" dirty="0"/>
          </a:p>
          <a:p>
            <a:r>
              <a:rPr kumimoji="1" lang="zh-CN" altLang="en-US" dirty="0"/>
              <a:t>贡献开源技术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Hadoop</a:t>
            </a:r>
            <a:r>
              <a:rPr kumimoji="1" lang="en-US" altLang="zh-CN" dirty="0"/>
              <a:t>)</a:t>
            </a:r>
            <a:endParaRPr kumimoji="1" lang="zh-CN" altLang="en-US" dirty="0"/>
          </a:p>
          <a:p>
            <a:endParaRPr kumimoji="1" lang="zh-CN" altLang="en-US" dirty="0"/>
          </a:p>
        </p:txBody>
      </p:sp>
      <p:pic>
        <p:nvPicPr>
          <p:cNvPr id="4" name="图片 3" descr="pic2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761" y="2434053"/>
            <a:ext cx="6821619" cy="266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75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互联网企业：</a:t>
            </a:r>
            <a:r>
              <a:rPr kumimoji="1" lang="en-US" altLang="zh-CN" sz="3200" dirty="0"/>
              <a:t>Facebook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7951961" cy="1195419"/>
          </a:xfrm>
        </p:spPr>
        <p:txBody>
          <a:bodyPr>
            <a:normAutofit fontScale="77500" lnSpcReduction="20000"/>
          </a:bodyPr>
          <a:lstStyle/>
          <a:p>
            <a:r>
              <a:rPr kumimoji="1" lang="zh-CN" altLang="en-US" dirty="0"/>
              <a:t>用户行为分析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共享行为、网上行为、垃圾信息过滤、平台应用质量评估</a:t>
            </a:r>
            <a:endParaRPr kumimoji="1" lang="en-US" altLang="zh-CN" dirty="0"/>
          </a:p>
          <a:p>
            <a:r>
              <a:rPr kumimoji="1" lang="zh-CN" altLang="en-US" dirty="0"/>
              <a:t>开源贡献</a:t>
            </a:r>
            <a:r>
              <a:rPr kumimoji="1" lang="en-US" altLang="zh-CN" dirty="0"/>
              <a:t>(Cassandra</a:t>
            </a:r>
            <a:r>
              <a:rPr kumimoji="1" lang="zh-CN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 descr="pic23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72" y="2395570"/>
            <a:ext cx="7976195" cy="21600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80199" y="4666069"/>
            <a:ext cx="56477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 smtClean="0">
                <a:latin typeface="+mn-ea"/>
              </a:rPr>
              <a:t>Facebook</a:t>
            </a:r>
            <a:r>
              <a:rPr kumimoji="1" lang="zh-CN" altLang="en-US" sz="1200" dirty="0" smtClean="0">
                <a:latin typeface="+mn-ea"/>
              </a:rPr>
              <a:t>2</a:t>
            </a:r>
            <a:r>
              <a:rPr kumimoji="1" lang="en-US" altLang="zh-CN" sz="1200" dirty="0" smtClean="0">
                <a:latin typeface="+mn-ea"/>
              </a:rPr>
              <a:t>009</a:t>
            </a:r>
            <a:r>
              <a:rPr kumimoji="1" lang="zh-CN" altLang="en-US" sz="1200" dirty="0" smtClean="0">
                <a:latin typeface="+mn-ea"/>
              </a:rPr>
              <a:t>年</a:t>
            </a:r>
            <a:r>
              <a:rPr kumimoji="1" lang="en-US" altLang="zh-CN" sz="1200" dirty="0" smtClean="0">
                <a:latin typeface="+mn-ea"/>
              </a:rPr>
              <a:t>9</a:t>
            </a:r>
            <a:r>
              <a:rPr kumimoji="1" lang="zh-CN" altLang="en-US" sz="1200" dirty="0" smtClean="0">
                <a:latin typeface="+mn-ea"/>
              </a:rPr>
              <a:t>月在旧金山以及</a:t>
            </a:r>
            <a:r>
              <a:rPr kumimoji="1" lang="en-US" altLang="zh-CN" sz="1200" dirty="0" smtClean="0">
                <a:latin typeface="+mn-ea"/>
              </a:rPr>
              <a:t>2012</a:t>
            </a:r>
            <a:r>
              <a:rPr kumimoji="1" lang="zh-CN" altLang="en-US" sz="1200" dirty="0" smtClean="0">
                <a:latin typeface="+mn-ea"/>
              </a:rPr>
              <a:t>年在伦敦的</a:t>
            </a:r>
            <a:r>
              <a:rPr kumimoji="1" lang="en-US" altLang="zh-CN" sz="1200" dirty="0" err="1" smtClean="0">
                <a:latin typeface="+mn-ea"/>
              </a:rPr>
              <a:t>Qcon</a:t>
            </a:r>
            <a:r>
              <a:rPr kumimoji="1" lang="zh-CN" altLang="en-US" sz="1200" dirty="0" smtClean="0">
                <a:latin typeface="+mn-ea"/>
              </a:rPr>
              <a:t>上的演示，并且公开了数据</a:t>
            </a:r>
            <a:endParaRPr kumimoji="1" lang="zh-CN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56921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新媒体：</a:t>
            </a:r>
            <a:r>
              <a:rPr kumimoji="1" lang="en-US" altLang="zh-CN" sz="3200" dirty="0"/>
              <a:t>Netflix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2"/>
            <a:ext cx="6691549" cy="849070"/>
          </a:xfrm>
        </p:spPr>
        <p:txBody>
          <a:bodyPr>
            <a:normAutofit fontScale="85000" lnSpcReduction="20000"/>
          </a:bodyPr>
          <a:lstStyle/>
          <a:p>
            <a:r>
              <a:rPr kumimoji="1" lang="zh-CN" altLang="en-US" dirty="0"/>
              <a:t>个性化内容推荐</a:t>
            </a:r>
            <a:endParaRPr kumimoji="1" lang="en-US" altLang="zh-CN" dirty="0"/>
          </a:p>
          <a:p>
            <a:r>
              <a:rPr kumimoji="1" lang="zh-CN" altLang="en-US" dirty="0"/>
              <a:t>基于云计算的架构</a:t>
            </a:r>
          </a:p>
        </p:txBody>
      </p:sp>
      <p:pic>
        <p:nvPicPr>
          <p:cNvPr id="4" name="图片 3" descr="pic2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383" y="2124860"/>
            <a:ext cx="6565447" cy="220311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02683" y="4666069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 smtClean="0">
                <a:latin typeface="+mn-ea"/>
              </a:rPr>
              <a:t>来源：</a:t>
            </a:r>
            <a:r>
              <a:rPr kumimoji="1" lang="en-US" altLang="zh-CN" sz="1200" dirty="0" smtClean="0">
                <a:latin typeface="+mn-ea"/>
              </a:rPr>
              <a:t>Netflix2011</a:t>
            </a:r>
            <a:r>
              <a:rPr kumimoji="1" lang="zh-CN" altLang="en-US" sz="1200" dirty="0" smtClean="0">
                <a:latin typeface="+mn-ea"/>
              </a:rPr>
              <a:t>年</a:t>
            </a:r>
            <a:r>
              <a:rPr kumimoji="1" lang="en-US" altLang="zh-CN" sz="1200" dirty="0" smtClean="0">
                <a:latin typeface="+mn-ea"/>
              </a:rPr>
              <a:t>11</a:t>
            </a:r>
            <a:r>
              <a:rPr kumimoji="1" lang="zh-CN" altLang="en-US" sz="1200" dirty="0" smtClean="0">
                <a:latin typeface="+mn-ea"/>
              </a:rPr>
              <a:t>月在</a:t>
            </a:r>
            <a:r>
              <a:rPr kumimoji="1" lang="en-US" altLang="zh-CN" sz="1200" dirty="0" err="1" smtClean="0">
                <a:latin typeface="+mn-ea"/>
              </a:rPr>
              <a:t>QConSF</a:t>
            </a:r>
            <a:r>
              <a:rPr kumimoji="1" lang="zh-CN" altLang="en-US" sz="1200" dirty="0" smtClean="0">
                <a:latin typeface="+mn-ea"/>
              </a:rPr>
              <a:t>以及</a:t>
            </a:r>
            <a:r>
              <a:rPr kumimoji="1" lang="en-US" altLang="zh-CN" sz="1200" dirty="0" smtClean="0">
                <a:latin typeface="+mn-ea"/>
              </a:rPr>
              <a:t>2012</a:t>
            </a:r>
            <a:r>
              <a:rPr kumimoji="1" lang="zh-CN" altLang="en-US" sz="1200" dirty="0" smtClean="0">
                <a:latin typeface="+mn-ea"/>
              </a:rPr>
              <a:t>年</a:t>
            </a:r>
            <a:r>
              <a:rPr kumimoji="1" lang="en-US" altLang="zh-CN" sz="1200" dirty="0" smtClean="0">
                <a:latin typeface="+mn-ea"/>
              </a:rPr>
              <a:t>10</a:t>
            </a:r>
            <a:r>
              <a:rPr kumimoji="1" lang="zh-CN" altLang="en-US" sz="1200" dirty="0" smtClean="0">
                <a:latin typeface="+mn-ea"/>
              </a:rPr>
              <a:t>约在</a:t>
            </a:r>
            <a:r>
              <a:rPr kumimoji="1" lang="en-US" altLang="zh-CN" sz="1200" dirty="0" smtClean="0">
                <a:latin typeface="+mn-ea"/>
              </a:rPr>
              <a:t>Strata/</a:t>
            </a:r>
            <a:r>
              <a:rPr kumimoji="1" lang="en-US" altLang="zh-CN" sz="1200" dirty="0" err="1" smtClean="0">
                <a:latin typeface="+mn-ea"/>
              </a:rPr>
              <a:t>Hadoop</a:t>
            </a:r>
            <a:r>
              <a:rPr kumimoji="1" lang="zh-CN" altLang="en-US" sz="1200" dirty="0" smtClean="0">
                <a:latin typeface="+mn-ea"/>
              </a:rPr>
              <a:t>上的演示</a:t>
            </a:r>
            <a:r>
              <a:rPr kumimoji="1" lang="en-US" altLang="zh-CN" sz="1200" dirty="0" smtClean="0">
                <a:latin typeface="+mn-ea"/>
              </a:rPr>
              <a:t>,</a:t>
            </a:r>
            <a:r>
              <a:rPr kumimoji="1" lang="zh-CN" altLang="en-US" sz="1200" dirty="0" smtClean="0">
                <a:latin typeface="+mn-ea"/>
              </a:rPr>
              <a:t>并且公开了所有数据</a:t>
            </a:r>
            <a:endParaRPr kumimoji="1" lang="zh-CN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53261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电信运营商：</a:t>
            </a:r>
            <a:r>
              <a:rPr kumimoji="1" lang="en-US" altLang="zh-CN" sz="3200" dirty="0" err="1"/>
              <a:t>MetroPCS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5123250" cy="695139"/>
          </a:xfrm>
        </p:spPr>
        <p:txBody>
          <a:bodyPr>
            <a:normAutofit fontScale="70000" lnSpcReduction="20000"/>
          </a:bodyPr>
          <a:lstStyle/>
          <a:p>
            <a:r>
              <a:rPr kumimoji="1" lang="zh-CN" altLang="en-US" dirty="0"/>
              <a:t>快速检测和恢复系统的故障</a:t>
            </a:r>
            <a:endParaRPr kumimoji="1" lang="en-US" altLang="zh-CN" dirty="0"/>
          </a:p>
          <a:p>
            <a:r>
              <a:rPr kumimoji="1" lang="en-US" altLang="zh-CN" dirty="0" err="1"/>
              <a:t>Splunk</a:t>
            </a:r>
            <a:r>
              <a:rPr kumimoji="1" lang="zh-CN" altLang="en-US" dirty="0"/>
              <a:t>提供的整体解决方案</a:t>
            </a:r>
          </a:p>
          <a:p>
            <a:endParaRPr kumimoji="1" lang="zh-CN" altLang="en-US" dirty="0"/>
          </a:p>
        </p:txBody>
      </p:sp>
      <p:pic>
        <p:nvPicPr>
          <p:cNvPr id="5" name="图片 4" descr="pic25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519" y="1895290"/>
            <a:ext cx="6096930" cy="2508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02683" y="4666069"/>
            <a:ext cx="4647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 err="1" smtClean="0">
                <a:latin typeface="+mn-ea"/>
              </a:rPr>
              <a:t>MetroPCS</a:t>
            </a:r>
            <a:r>
              <a:rPr kumimoji="1" lang="zh-CN" altLang="en-US" sz="1200" dirty="0" smtClean="0">
                <a:latin typeface="+mn-ea"/>
              </a:rPr>
              <a:t>于</a:t>
            </a:r>
            <a:r>
              <a:rPr kumimoji="1" lang="en-US" altLang="zh-CN" sz="1200" dirty="0" smtClean="0">
                <a:latin typeface="+mn-ea"/>
              </a:rPr>
              <a:t>2012</a:t>
            </a:r>
            <a:r>
              <a:rPr kumimoji="1" lang="zh-CN" altLang="en-US" sz="1200" dirty="0" smtClean="0">
                <a:latin typeface="+mn-ea"/>
              </a:rPr>
              <a:t>年</a:t>
            </a:r>
            <a:r>
              <a:rPr kumimoji="1" lang="en-US" altLang="zh-CN" sz="1200" dirty="0" smtClean="0">
                <a:latin typeface="+mn-ea"/>
              </a:rPr>
              <a:t>11</a:t>
            </a:r>
            <a:r>
              <a:rPr kumimoji="1" lang="zh-CN" altLang="en-US" sz="1200" dirty="0" smtClean="0">
                <a:latin typeface="+mn-ea"/>
              </a:rPr>
              <a:t>月在达拉斯展示的来自</a:t>
            </a:r>
            <a:r>
              <a:rPr kumimoji="1" lang="en-US" altLang="zh-CN" sz="1200" dirty="0" err="1" smtClean="0">
                <a:latin typeface="+mn-ea"/>
              </a:rPr>
              <a:t>Splunk</a:t>
            </a:r>
            <a:r>
              <a:rPr kumimoji="1" lang="zh-CN" altLang="en-US" sz="1200" dirty="0" smtClean="0">
                <a:latin typeface="+mn-ea"/>
              </a:rPr>
              <a:t>的</a:t>
            </a:r>
            <a:r>
              <a:rPr kumimoji="1" lang="en-US" altLang="zh-CN" sz="1200" dirty="0" err="1" smtClean="0">
                <a:latin typeface="+mn-ea"/>
              </a:rPr>
              <a:t>Splunk</a:t>
            </a:r>
            <a:r>
              <a:rPr kumimoji="1" lang="zh-CN" altLang="en-US" sz="1200" dirty="0" smtClean="0">
                <a:latin typeface="+mn-ea"/>
              </a:rPr>
              <a:t>框架</a:t>
            </a:r>
            <a:endParaRPr kumimoji="1" lang="zh-CN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31936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30969"/>
            <a:ext cx="8229600" cy="857250"/>
          </a:xfrm>
        </p:spPr>
        <p:txBody>
          <a:bodyPr>
            <a:normAutofit/>
          </a:bodyPr>
          <a:lstStyle/>
          <a:p>
            <a:r>
              <a:rPr kumimoji="1" lang="en-US" altLang="en-US" sz="3200" dirty="0" smtClean="0">
                <a:latin typeface="+mj-ea"/>
              </a:rPr>
              <a:t>这门课讲什么</a:t>
            </a:r>
            <a:endParaRPr kumimoji="1" lang="zh-CN" altLang="en-US" sz="3200" dirty="0">
              <a:latin typeface="+mj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982" y="984552"/>
            <a:ext cx="6436170" cy="4002448"/>
          </a:xfrm>
          <a:prstGeom prst="rect">
            <a:avLst/>
          </a:prstGeom>
        </p:spPr>
      </p:pic>
      <p:sp>
        <p:nvSpPr>
          <p:cNvPr id="11" name="右箭头 10"/>
          <p:cNvSpPr/>
          <p:nvPr/>
        </p:nvSpPr>
        <p:spPr>
          <a:xfrm>
            <a:off x="1718377" y="1417638"/>
            <a:ext cx="1337652" cy="85203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799308" y="2132298"/>
            <a:ext cx="1838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大数据系统基础</a:t>
            </a:r>
            <a:endParaRPr kumimoji="1" lang="zh-CN" altLang="en-US" dirty="0"/>
          </a:p>
        </p:txBody>
      </p:sp>
      <p:sp>
        <p:nvSpPr>
          <p:cNvPr id="13" name="右箭头 12"/>
          <p:cNvSpPr/>
          <p:nvPr/>
        </p:nvSpPr>
        <p:spPr>
          <a:xfrm rot="10800000">
            <a:off x="6163565" y="2269675"/>
            <a:ext cx="1337652" cy="85203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6619190" y="2937046"/>
            <a:ext cx="1387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大数据分析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1806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  <p:bldP spid="1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大数据系统的发展趋势</a:t>
            </a: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87226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我们面向的学生群体</a:t>
            </a:r>
            <a:endParaRPr kumimoji="1"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982" y="984552"/>
            <a:ext cx="6436170" cy="4002448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2044296" y="3361242"/>
            <a:ext cx="1337652" cy="85203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8471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sz="3200" dirty="0" smtClean="0"/>
              <a:t>先修要求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4270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授课形式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2455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1198</TotalTime>
  <Words>1423</Words>
  <Application>Microsoft Macintosh PowerPoint</Application>
  <PresentationFormat>全屏显示(16:9)</PresentationFormat>
  <Paragraphs>309</Paragraphs>
  <Slides>60</Slides>
  <Notes>27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60</vt:i4>
      </vt:variant>
    </vt:vector>
  </HeadingPairs>
  <TitlesOfParts>
    <vt:vector size="61" baseType="lpstr">
      <vt:lpstr>Office 主题</vt:lpstr>
      <vt:lpstr> 大数据系统基础 A 第一讲：概论 </vt:lpstr>
      <vt:lpstr>本节课目标</vt:lpstr>
      <vt:lpstr> 为什么要学习这门课 </vt:lpstr>
      <vt:lpstr>数据科学</vt:lpstr>
      <vt:lpstr>我们的培养目标：数据科学家</vt:lpstr>
      <vt:lpstr>这门课讲什么</vt:lpstr>
      <vt:lpstr>我们面向的学生群体</vt:lpstr>
      <vt:lpstr>先修要求</vt:lpstr>
      <vt:lpstr>授课形式</vt:lpstr>
      <vt:lpstr>作业/考试形式</vt:lpstr>
      <vt:lpstr>大数据的特点及对系统的新挑战</vt:lpstr>
      <vt:lpstr>大数据是一个热门话题</vt:lpstr>
      <vt:lpstr>目前普遍认为，大数据是广大的商机</vt:lpstr>
      <vt:lpstr>Gartner新技术炒作曲线</vt:lpstr>
      <vt:lpstr>我们的目的</vt:lpstr>
      <vt:lpstr>不是我们的目的</vt:lpstr>
      <vt:lpstr>大数据的特点 (4个V)</vt:lpstr>
      <vt:lpstr>大数据的来源：非结构化数据</vt:lpstr>
      <vt:lpstr>传统的数据收集和处理方式</vt:lpstr>
      <vt:lpstr>大数据的处理方式(Hadoop)</vt:lpstr>
      <vt:lpstr>传统数据处理与大数据模式和发展方向上的区别</vt:lpstr>
      <vt:lpstr>大数据发展的主要驱动力</vt:lpstr>
      <vt:lpstr>需求：大数据给不同行业带来价值</vt:lpstr>
      <vt:lpstr>需求：大数据给不同行业带来价值</vt:lpstr>
      <vt:lpstr>不同行业对于数据的依赖程度</vt:lpstr>
      <vt:lpstr>大数据的几个主要来源</vt:lpstr>
      <vt:lpstr>技术的推动</vt:lpstr>
      <vt:lpstr>大数据系统的价值链</vt:lpstr>
      <vt:lpstr>当今大数据解决方案</vt:lpstr>
      <vt:lpstr>大数据处理面临的（技术）挑战</vt:lpstr>
      <vt:lpstr>大数据处理面临的（商业与政策）挑战</vt:lpstr>
      <vt:lpstr>大数据系统的架构</vt:lpstr>
      <vt:lpstr>大数据系统的特点</vt:lpstr>
      <vt:lpstr>大数据系统的核心设计思想</vt:lpstr>
      <vt:lpstr>设计思想：Scale Up</vt:lpstr>
      <vt:lpstr>设计思想：Scale Out</vt:lpstr>
      <vt:lpstr>设计思想：冗余来对抗不可靠性</vt:lpstr>
      <vt:lpstr>设计思想：简单的数据模型-&gt;减少同步的开销</vt:lpstr>
      <vt:lpstr>设计思想：多层次抽象，简化用户操作</vt:lpstr>
      <vt:lpstr>设计思想：自动化的资源管理和调度</vt:lpstr>
      <vt:lpstr>大数据系统在企业中的部署</vt:lpstr>
      <vt:lpstr>企业IT系统</vt:lpstr>
      <vt:lpstr>传统企业的IT系统架构</vt:lpstr>
      <vt:lpstr>传统企业的IT的数据管理流程</vt:lpstr>
      <vt:lpstr>架构A：最简单的添加big data的方式</vt:lpstr>
      <vt:lpstr>架构A：加上Big Data之后的数据分析流程</vt:lpstr>
      <vt:lpstr>架构B：Big Data集成进IT系统中？</vt:lpstr>
      <vt:lpstr>架构B：集成后的数据管理流程</vt:lpstr>
      <vt:lpstr>架构C:把传统IT的信息导入Big Data系统，实现深度集成 （数据湖）</vt:lpstr>
      <vt:lpstr>架构C：与传统IT的深度集成（数据湖模式）</vt:lpstr>
      <vt:lpstr>大部分企业没有与big data的系统做紧密集成</vt:lpstr>
      <vt:lpstr>大部分企业没有与big data的系统做紧密集成</vt:lpstr>
      <vt:lpstr>大部分企业没有与big data的系统做紧密集成</vt:lpstr>
      <vt:lpstr>大部分企业没有与big data的系统做紧密集成</vt:lpstr>
      <vt:lpstr>应用案例简介</vt:lpstr>
      <vt:lpstr>互联网企业：Yahoo!</vt:lpstr>
      <vt:lpstr>互联网企业：Facebook</vt:lpstr>
      <vt:lpstr>新媒体：Netflix</vt:lpstr>
      <vt:lpstr>电信运营商：MetroPCS</vt:lpstr>
      <vt:lpstr>大数据系统的发展趋势</vt:lpstr>
    </vt:vector>
  </TitlesOfParts>
  <Company>THU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大数据系统基础 A 第一讲：概论 </dc:title>
  <dc:creator>炀 张</dc:creator>
  <cp:lastModifiedBy>炀 张</cp:lastModifiedBy>
  <cp:revision>77</cp:revision>
  <dcterms:created xsi:type="dcterms:W3CDTF">2014-09-09T05:16:21Z</dcterms:created>
  <dcterms:modified xsi:type="dcterms:W3CDTF">2014-09-22T07:01:27Z</dcterms:modified>
</cp:coreProperties>
</file>

<file path=docProps/thumbnail.jpeg>
</file>